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2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26.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7.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0.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31.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2.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33.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34.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35.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36.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79"/>
  </p:notesMasterIdLst>
  <p:handoutMasterIdLst>
    <p:handoutMasterId r:id="rId80"/>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38" r:id="rId24"/>
    <p:sldId id="539" r:id="rId25"/>
    <p:sldId id="540" r:id="rId26"/>
    <p:sldId id="512" r:id="rId27"/>
    <p:sldId id="513" r:id="rId28"/>
    <p:sldId id="514" r:id="rId29"/>
    <p:sldId id="515" r:id="rId30"/>
    <p:sldId id="291" r:id="rId31"/>
    <p:sldId id="320" r:id="rId32"/>
    <p:sldId id="322" r:id="rId33"/>
    <p:sldId id="324" r:id="rId34"/>
    <p:sldId id="345" r:id="rId35"/>
    <p:sldId id="541" r:id="rId36"/>
    <p:sldId id="543" r:id="rId37"/>
    <p:sldId id="542" r:id="rId38"/>
    <p:sldId id="544" r:id="rId39"/>
    <p:sldId id="545" r:id="rId40"/>
    <p:sldId id="546" r:id="rId41"/>
    <p:sldId id="547" r:id="rId42"/>
    <p:sldId id="347" r:id="rId43"/>
    <p:sldId id="477" r:id="rId44"/>
    <p:sldId id="276" r:id="rId45"/>
    <p:sldId id="282" r:id="rId46"/>
    <p:sldId id="531" r:id="rId47"/>
    <p:sldId id="480" r:id="rId48"/>
    <p:sldId id="487" r:id="rId49"/>
    <p:sldId id="408" r:id="rId50"/>
    <p:sldId id="489" r:id="rId51"/>
    <p:sldId id="454" r:id="rId52"/>
    <p:sldId id="482" r:id="rId53"/>
    <p:sldId id="530" r:id="rId54"/>
    <p:sldId id="516" r:id="rId55"/>
    <p:sldId id="517" r:id="rId56"/>
    <p:sldId id="523" r:id="rId57"/>
    <p:sldId id="524" r:id="rId58"/>
    <p:sldId id="536" r:id="rId59"/>
    <p:sldId id="537" r:id="rId60"/>
    <p:sldId id="525" r:id="rId61"/>
    <p:sldId id="492" r:id="rId62"/>
    <p:sldId id="472" r:id="rId63"/>
    <p:sldId id="283" r:id="rId64"/>
    <p:sldId id="447" r:id="rId65"/>
    <p:sldId id="481" r:id="rId66"/>
    <p:sldId id="484" r:id="rId67"/>
    <p:sldId id="502" r:id="rId68"/>
    <p:sldId id="503" r:id="rId69"/>
    <p:sldId id="504" r:id="rId70"/>
    <p:sldId id="505" r:id="rId71"/>
    <p:sldId id="506" r:id="rId72"/>
    <p:sldId id="451" r:id="rId73"/>
    <p:sldId id="490" r:id="rId74"/>
    <p:sldId id="486" r:id="rId75"/>
    <p:sldId id="534" r:id="rId76"/>
    <p:sldId id="491" r:id="rId77"/>
    <p:sldId id="497" r:id="rId78"/>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38"/>
            <p14:sldId id="539"/>
            <p14:sldId id="540"/>
            <p14:sldId id="512"/>
            <p14:sldId id="513"/>
            <p14:sldId id="514"/>
            <p14:sldId id="515"/>
            <p14:sldId id="291"/>
            <p14:sldId id="320"/>
            <p14:sldId id="322"/>
            <p14:sldId id="324"/>
            <p14:sldId id="345"/>
            <p14:sldId id="541"/>
            <p14:sldId id="543"/>
            <p14:sldId id="542"/>
            <p14:sldId id="544"/>
            <p14:sldId id="545"/>
            <p14:sldId id="546"/>
            <p14:sldId id="547"/>
            <p14:sldId id="347"/>
            <p14:sldId id="477"/>
            <p14:sldId id="276"/>
          </p14:sldIdLst>
        </p14:section>
        <p14:section name="Collisions" id="{454D7892-67ED-4F89-A10A-B8B8BBF63EB7}">
          <p14:sldIdLst>
            <p14:sldId id="282"/>
            <p14:sldId id="531"/>
            <p14:sldId id="480"/>
            <p14:sldId id="487"/>
            <p14:sldId id="408"/>
            <p14:sldId id="489"/>
            <p14:sldId id="454"/>
            <p14:sldId id="482"/>
            <p14:sldId id="530"/>
            <p14:sldId id="516"/>
            <p14:sldId id="517"/>
            <p14:sldId id="523"/>
            <p14:sldId id="524"/>
            <p14:sldId id="536"/>
            <p14:sldId id="537"/>
            <p14:sldId id="525"/>
            <p14:sldId id="492"/>
            <p14:sldId id="472"/>
          </p14:sldIdLst>
        </p14:section>
        <p14:section name="Summary" id="{4745C16D-C5E1-4967-B247-65FE2AC58B7E}">
          <p14:sldIdLst>
            <p14:sldId id="283"/>
            <p14:sldId id="447"/>
          </p14:sldIdLst>
        </p14:section>
        <p14:section name="Surface coverage" id="{7B1286C4-EBC6-4671-989E-A3F97FC040C4}">
          <p14:sldIdLst>
            <p14:sldId id="481"/>
            <p14:sldId id="484"/>
            <p14:sldId id="502"/>
            <p14:sldId id="503"/>
            <p14:sldId id="504"/>
            <p14:sldId id="505"/>
            <p14:sldId id="506"/>
            <p14:sldId id="451"/>
            <p14:sldId id="490"/>
            <p14:sldId id="486"/>
            <p14:sldId id="534"/>
            <p14:sldId id="491"/>
            <p14:sldId id="4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46" autoAdjust="0"/>
    <p:restoredTop sz="89206" autoAdjust="0"/>
  </p:normalViewPr>
  <p:slideViewPr>
    <p:cSldViewPr snapToGrid="0">
      <p:cViewPr varScale="1">
        <p:scale>
          <a:sx n="98" d="100"/>
          <a:sy n="98" d="100"/>
        </p:scale>
        <p:origin x="1494" y="84"/>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varScale="1">
      <p:scale>
        <a:sx n="1" d="1"/>
        <a:sy n="1" d="1"/>
      </p:scale>
      <p:origin x="0" y="-13920"/>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17/6/2020</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haven’t</a:t>
            </a:r>
            <a:r>
              <a:rPr lang="en-US" baseline="0" dirty="0"/>
              <a:t> been able to find literature that demonstrates this effect.</a:t>
            </a:r>
          </a:p>
          <a:p>
            <a:r>
              <a:rPr lang="en-US" baseline="0" dirty="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22</a:t>
            </a:fld>
            <a:endParaRPr lang="en-US"/>
          </a:p>
        </p:txBody>
      </p:sp>
    </p:spTree>
    <p:extLst>
      <p:ext uri="{BB962C8B-B14F-4D97-AF65-F5344CB8AC3E}">
        <p14:creationId xmlns:p14="http://schemas.microsoft.com/office/powerpoint/2010/main" val="1071049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23</a:t>
            </a:fld>
            <a:endParaRPr lang="en-US"/>
          </a:p>
        </p:txBody>
      </p:sp>
    </p:spTree>
    <p:extLst>
      <p:ext uri="{BB962C8B-B14F-4D97-AF65-F5344CB8AC3E}">
        <p14:creationId xmlns:p14="http://schemas.microsoft.com/office/powerpoint/2010/main" val="960973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29</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 droplets coalesce and conserve volume!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extLst>
      <p:ext uri="{BB962C8B-B14F-4D97-AF65-F5344CB8AC3E}">
        <p14:creationId xmlns:p14="http://schemas.microsoft.com/office/powerpoint/2010/main" val="3156317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43</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coefficient due to shape.</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44</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47</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48</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57</a:t>
            </a:fld>
            <a:endParaRPr lang="en-US"/>
          </a:p>
        </p:txBody>
      </p:sp>
    </p:spTree>
    <p:extLst>
      <p:ext uri="{BB962C8B-B14F-4D97-AF65-F5344CB8AC3E}">
        <p14:creationId xmlns:p14="http://schemas.microsoft.com/office/powerpoint/2010/main" val="330359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61</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62</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63</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es-HN" dirty="0" err="1"/>
              <a:t>Less</a:t>
            </a:r>
            <a:r>
              <a:rPr lang="es-HN" dirty="0"/>
              <a:t> </a:t>
            </a:r>
            <a:r>
              <a:rPr lang="es-HN" dirty="0" err="1"/>
              <a:t>volume</a:t>
            </a:r>
            <a:r>
              <a:rPr lang="es-HN" baseline="0" dirty="0"/>
              <a:t> to </a:t>
            </a:r>
            <a:r>
              <a:rPr lang="es-HN" baseline="0" dirty="0" err="1"/>
              <a:t>clear</a:t>
            </a:r>
            <a:r>
              <a:rPr lang="es-HN" baseline="0" dirty="0"/>
              <a:t> </a:t>
            </a:r>
            <a:r>
              <a:rPr lang="es-HN" baseline="0" dirty="0" err="1"/>
              <a:t>before</a:t>
            </a:r>
            <a:r>
              <a:rPr lang="es-HN" baseline="0" dirty="0"/>
              <a:t> </a:t>
            </a:r>
            <a:r>
              <a:rPr lang="es-HN" baseline="0" dirty="0" err="1"/>
              <a:t>the</a:t>
            </a:r>
            <a:r>
              <a:rPr lang="es-HN" baseline="0" dirty="0"/>
              <a:t> </a:t>
            </a:r>
            <a:r>
              <a:rPr lang="es-HN" baseline="0" dirty="0" err="1"/>
              <a:t>next</a:t>
            </a:r>
            <a:r>
              <a:rPr lang="es-HN" baseline="0" dirty="0"/>
              <a:t> </a:t>
            </a:r>
            <a:r>
              <a:rPr lang="es-HN" baseline="0" dirty="0" err="1"/>
              <a:t>collision</a:t>
            </a:r>
            <a:endParaRPr lang="es-HN" baseline="0" dirty="0"/>
          </a:p>
          <a:p>
            <a:r>
              <a:rPr lang="es-HN" baseline="0" dirty="0" err="1"/>
              <a:t>Gt</a:t>
            </a:r>
            <a:endParaRPr lang="es-HN" baseline="0" dirty="0"/>
          </a:p>
          <a:p>
            <a:endParaRPr lang="es-H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65</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67</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68</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69</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71</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75</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a:p>
            <a:endParaRPr lang="en-US" dirty="0"/>
          </a:p>
          <a:p>
            <a:r>
              <a:rPr lang="en-US" dirty="0"/>
              <a:t>Why???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a:solidFill>
                  <a:schemeClr val="tx1"/>
                </a:solidFill>
                <a:effectLst/>
                <a:latin typeface="Arial" charset="0"/>
                <a:ea typeface="+mn-ea"/>
                <a:cs typeface="+mn-cs"/>
              </a:rPr>
              <a:t>Ariane Walker-Horn &lt;avw27@cornell.edu&gt; 2015</a:t>
            </a:r>
          </a:p>
          <a:p>
            <a:pPr fontAlgn="t"/>
            <a:r>
              <a:rPr lang="en-US" sz="1200" b="1" kern="1200" dirty="0">
                <a:solidFill>
                  <a:schemeClr val="tx1"/>
                </a:solidFill>
                <a:effectLst/>
                <a:latin typeface="Arial" charset="0"/>
                <a:ea typeface="+mn-ea"/>
                <a:cs typeface="+mn-cs"/>
              </a:rPr>
              <a:t>Calculate max based</a:t>
            </a:r>
            <a:r>
              <a:rPr lang="en-US" sz="1200" b="1" kern="1200" baseline="0" dirty="0">
                <a:solidFill>
                  <a:schemeClr val="tx1"/>
                </a:solidFill>
                <a:effectLst/>
                <a:latin typeface="Arial" charset="0"/>
                <a:ea typeface="+mn-ea"/>
                <a:cs typeface="+mn-cs"/>
              </a:rPr>
              <a:t> on this wake equation</a:t>
            </a:r>
          </a:p>
          <a:p>
            <a:pPr fontAlgn="t"/>
            <a:r>
              <a:rPr lang="en-US" sz="1200" b="1" kern="1200" baseline="0" dirty="0">
                <a:solidFill>
                  <a:schemeClr val="tx1"/>
                </a:solidFill>
                <a:effectLst/>
                <a:latin typeface="Arial" charset="0"/>
                <a:ea typeface="+mn-ea"/>
                <a:cs typeface="+mn-cs"/>
              </a:rPr>
              <a:t>Calculate average based on total energy input and reactor volume.</a:t>
            </a:r>
            <a:endParaRPr lang="en-US" sz="1200" b="1" kern="1200" dirty="0">
              <a:solidFill>
                <a:schemeClr val="tx1"/>
              </a:solidFill>
              <a:effectLst/>
              <a:latin typeface="Arial" charset="0"/>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3.xml"/><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8"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2.xml"/><Relationship Id="rId5" Type="http://schemas.openxmlformats.org/officeDocument/2006/relationships/image" Target="../media/image36.png"/><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3.xml"/><Relationship Id="rId5" Type="http://schemas.openxmlformats.org/officeDocument/2006/relationships/image" Target="../media/image36.png"/><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2.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18.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49.png"/><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48.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47.png"/><Relationship Id="rId5" Type="http://schemas.openxmlformats.org/officeDocument/2006/relationships/tags" Target="../tags/tag23.xml"/><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tags" Target="../tags/tag22.xml"/><Relationship Id="rId9" Type="http://schemas.openxmlformats.org/officeDocument/2006/relationships/image" Target="../media/image45.png"/><Relationship Id="rId1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5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31.xml"/><Relationship Id="rId7" Type="http://schemas.openxmlformats.org/officeDocument/2006/relationships/image" Target="../media/image55.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12.xml"/><Relationship Id="rId5" Type="http://schemas.openxmlformats.org/officeDocument/2006/relationships/tags" Target="../tags/tag33.xml"/><Relationship Id="rId10" Type="http://schemas.openxmlformats.org/officeDocument/2006/relationships/image" Target="../media/image58.png"/><Relationship Id="rId4" Type="http://schemas.openxmlformats.org/officeDocument/2006/relationships/tags" Target="../tags/tag32.xml"/><Relationship Id="rId9" Type="http://schemas.openxmlformats.org/officeDocument/2006/relationships/image" Target="../media/image57.png"/></Relationships>
</file>

<file path=ppt/slides/_rels/slide37.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46.png"/><Relationship Id="rId17" Type="http://schemas.openxmlformats.org/officeDocument/2006/relationships/image" Target="../media/image64.png"/><Relationship Id="rId2" Type="http://schemas.openxmlformats.org/officeDocument/2006/relationships/tags" Target="../tags/tag35.xml"/><Relationship Id="rId16" Type="http://schemas.openxmlformats.org/officeDocument/2006/relationships/image" Target="../media/image63.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59.png"/><Relationship Id="rId5" Type="http://schemas.openxmlformats.org/officeDocument/2006/relationships/tags" Target="../tags/tag38.xml"/><Relationship Id="rId15" Type="http://schemas.openxmlformats.org/officeDocument/2006/relationships/image" Target="../media/image62.png"/><Relationship Id="rId10" Type="http://schemas.openxmlformats.org/officeDocument/2006/relationships/slideLayout" Target="../slideLayouts/slideLayout12.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2.xml"/><Relationship Id="rId1" Type="http://schemas.openxmlformats.org/officeDocument/2006/relationships/tags" Target="../tags/tag4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44.xml"/><Relationship Id="rId5" Type="http://schemas.openxmlformats.org/officeDocument/2006/relationships/image" Target="../media/image62.png"/><Relationship Id="rId4" Type="http://schemas.openxmlformats.org/officeDocument/2006/relationships/image" Target="../media/image66.wmf"/></Relationships>
</file>

<file path=ppt/slides/_rels/slide4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47.xml"/><Relationship Id="rId7" Type="http://schemas.openxmlformats.org/officeDocument/2006/relationships/image" Target="../media/image67.png"/><Relationship Id="rId12" Type="http://schemas.openxmlformats.org/officeDocument/2006/relationships/image" Target="../media/image70.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Layout" Target="../slideLayouts/slideLayout12.xml"/><Relationship Id="rId11" Type="http://schemas.openxmlformats.org/officeDocument/2006/relationships/image" Target="../media/image62.png"/><Relationship Id="rId5" Type="http://schemas.openxmlformats.org/officeDocument/2006/relationships/tags" Target="../tags/tag49.xml"/><Relationship Id="rId10" Type="http://schemas.openxmlformats.org/officeDocument/2006/relationships/image" Target="../media/image69.png"/><Relationship Id="rId4" Type="http://schemas.openxmlformats.org/officeDocument/2006/relationships/tags" Target="../tags/tag48.xml"/><Relationship Id="rId9" Type="http://schemas.openxmlformats.org/officeDocument/2006/relationships/image" Target="../media/image460.png"/></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slideLayout" Target="../slideLayouts/slideLayout12.xml"/><Relationship Id="rId7" Type="http://schemas.openxmlformats.org/officeDocument/2006/relationships/image" Target="../media/image72.wmf"/><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71.wmf"/><Relationship Id="rId5" Type="http://schemas.openxmlformats.org/officeDocument/2006/relationships/image" Target="../media/image69.png"/><Relationship Id="rId4"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78.png"/><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tags" Target="../tags/tag53.xml"/><Relationship Id="rId16" Type="http://schemas.openxmlformats.org/officeDocument/2006/relationships/image" Target="../media/image81.png"/><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image" Target="../media/image76.png"/><Relationship Id="rId5" Type="http://schemas.openxmlformats.org/officeDocument/2006/relationships/tags" Target="../tags/tag56.xml"/><Relationship Id="rId15" Type="http://schemas.openxmlformats.org/officeDocument/2006/relationships/image" Target="../media/image80.png"/><Relationship Id="rId10" Type="http://schemas.openxmlformats.org/officeDocument/2006/relationships/image" Target="../media/image75.wmf"/><Relationship Id="rId4" Type="http://schemas.openxmlformats.org/officeDocument/2006/relationships/tags" Target="../tags/tag55.xml"/><Relationship Id="rId9" Type="http://schemas.openxmlformats.org/officeDocument/2006/relationships/notesSlide" Target="../notesSlides/notesSlide22.xml"/><Relationship Id="rId14" Type="http://schemas.openxmlformats.org/officeDocument/2006/relationships/image" Target="../media/image79.png"/></Relationships>
</file>

<file path=ppt/slides/_rels/slide4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Layout" Target="../slideLayouts/slideLayout12.xml"/><Relationship Id="rId7" Type="http://schemas.openxmlformats.org/officeDocument/2006/relationships/image" Target="../media/image85.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84.wmf"/><Relationship Id="rId5" Type="http://schemas.openxmlformats.org/officeDocument/2006/relationships/image" Target="../media/image83.wmf"/><Relationship Id="rId4" Type="http://schemas.openxmlformats.org/officeDocument/2006/relationships/notesSlide" Target="../notesSlides/notesSlide23.xml"/></Relationships>
</file>

<file path=ppt/slides/_rels/slide4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62.xml"/><Relationship Id="rId7" Type="http://schemas.openxmlformats.org/officeDocument/2006/relationships/image" Target="../media/image87.wmf"/><Relationship Id="rId2" Type="http://schemas.openxmlformats.org/officeDocument/2006/relationships/tags" Target="../tags/tag6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24.xml"/><Relationship Id="rId4" Type="http://schemas.openxmlformats.org/officeDocument/2006/relationships/slideLayout" Target="../slideLayouts/slideLayout13.xml"/><Relationship Id="rId9"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91.jpeg"/></Relationships>
</file>

<file path=ppt/slides/_rels/slide4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slideLayout" Target="../slideLayouts/slideLayout12.xml"/><Relationship Id="rId7" Type="http://schemas.openxmlformats.org/officeDocument/2006/relationships/image" Target="../media/image93.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300.png"/><Relationship Id="rId5" Type="http://schemas.openxmlformats.org/officeDocument/2006/relationships/image" Target="../media/image92.png"/><Relationship Id="rId4"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tags" Target="../tags/tag67.xml"/><Relationship Id="rId7" Type="http://schemas.openxmlformats.org/officeDocument/2006/relationships/image" Target="../media/image95.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7.png"/><Relationship Id="rId5" Type="http://schemas.openxmlformats.org/officeDocument/2006/relationships/slideLayout" Target="../slideLayouts/slideLayout12.xml"/><Relationship Id="rId10" Type="http://schemas.openxmlformats.org/officeDocument/2006/relationships/image" Target="../media/image98.png"/><Relationship Id="rId4" Type="http://schemas.openxmlformats.org/officeDocument/2006/relationships/tags" Target="../tags/tag68.xml"/><Relationship Id="rId9" Type="http://schemas.openxmlformats.org/officeDocument/2006/relationships/image" Target="../media/image97.png"/></Relationships>
</file>

<file path=ppt/slides/_rels/slide51.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image" Target="../media/image100.pn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tags" Target="../tags/tag70.xml"/><Relationship Id="rId16" Type="http://schemas.openxmlformats.org/officeDocument/2006/relationships/image" Target="../media/image103.png"/><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80.png"/><Relationship Id="rId5" Type="http://schemas.openxmlformats.org/officeDocument/2006/relationships/tags" Target="../tags/tag73.xml"/><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tags" Target="../tags/tag72.xml"/><Relationship Id="rId9" Type="http://schemas.openxmlformats.org/officeDocument/2006/relationships/slideLayout" Target="../slideLayouts/slideLayout12.xml"/><Relationship Id="rId14" Type="http://schemas.openxmlformats.org/officeDocument/2006/relationships/image" Target="../media/image101.png"/></Relationships>
</file>

<file path=ppt/slides/_rels/slide52.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08.png"/><Relationship Id="rId3" Type="http://schemas.openxmlformats.org/officeDocument/2006/relationships/tags" Target="../tags/tag79.xml"/><Relationship Id="rId7" Type="http://schemas.openxmlformats.org/officeDocument/2006/relationships/slideLayout" Target="../slideLayouts/slideLayout12.xml"/><Relationship Id="rId12" Type="http://schemas.openxmlformats.org/officeDocument/2006/relationships/image" Target="../media/image107.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106.png"/><Relationship Id="rId5" Type="http://schemas.openxmlformats.org/officeDocument/2006/relationships/tags" Target="../tags/tag81.xml"/><Relationship Id="rId10" Type="http://schemas.openxmlformats.org/officeDocument/2006/relationships/image" Target="../media/image80.png"/><Relationship Id="rId4" Type="http://schemas.openxmlformats.org/officeDocument/2006/relationships/tags" Target="../tags/tag80.xml"/><Relationship Id="rId9" Type="http://schemas.openxmlformats.org/officeDocument/2006/relationships/image" Target="../media/image102.png"/><Relationship Id="rId14" Type="http://schemas.openxmlformats.org/officeDocument/2006/relationships/hyperlink" Target="https://aguaclara.github.io/Textbook/Flocculation/Floc_Model.html#result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tags" Target="../tags/tag85.xml"/><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slideLayout" Target="../slideLayouts/slideLayout12.xml"/><Relationship Id="rId11" Type="http://schemas.openxmlformats.org/officeDocument/2006/relationships/image" Target="../media/image113.png"/><Relationship Id="rId5" Type="http://schemas.openxmlformats.org/officeDocument/2006/relationships/tags" Target="../tags/tag87.xml"/><Relationship Id="rId10" Type="http://schemas.openxmlformats.org/officeDocument/2006/relationships/image" Target="../media/image112.png"/><Relationship Id="rId4" Type="http://schemas.openxmlformats.org/officeDocument/2006/relationships/tags" Target="../tags/tag86.xml"/><Relationship Id="rId9" Type="http://schemas.openxmlformats.org/officeDocument/2006/relationships/image" Target="../media/image111.png"/></Relationships>
</file>

<file path=ppt/slides/_rels/slide5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tags" Target="../tags/tag90.xml"/><Relationship Id="rId7" Type="http://schemas.openxmlformats.org/officeDocument/2006/relationships/image" Target="../media/image116.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115.png"/><Relationship Id="rId11" Type="http://schemas.openxmlformats.org/officeDocument/2006/relationships/image" Target="../media/image119.png"/><Relationship Id="rId5" Type="http://schemas.openxmlformats.org/officeDocument/2006/relationships/slideLayout" Target="../slideLayouts/slideLayout12.xml"/><Relationship Id="rId10" Type="http://schemas.openxmlformats.org/officeDocument/2006/relationships/image" Target="../media/image118.png"/><Relationship Id="rId4" Type="http://schemas.openxmlformats.org/officeDocument/2006/relationships/tags" Target="../tags/tag91.xml"/><Relationship Id="rId9" Type="http://schemas.openxmlformats.org/officeDocument/2006/relationships/image" Target="../media/image114.png"/></Relationships>
</file>

<file path=ppt/slides/_rels/slide5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9.xml"/><Relationship Id="rId1" Type="http://schemas.openxmlformats.org/officeDocument/2006/relationships/tags" Target="../tags/tag92.xml"/></Relationships>
</file>

<file path=ppt/slides/_rels/slide61.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40.png"/><Relationship Id="rId12" Type="http://schemas.openxmlformats.org/officeDocument/2006/relationships/image" Target="../media/image124.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900.png"/><Relationship Id="rId11" Type="http://schemas.openxmlformats.org/officeDocument/2006/relationships/image" Target="../media/image123.png"/><Relationship Id="rId10" Type="http://schemas.openxmlformats.org/officeDocument/2006/relationships/image" Target="../media/image1540.png"/><Relationship Id="rId4" Type="http://schemas.openxmlformats.org/officeDocument/2006/relationships/notesSlide" Target="../notesSlides/notesSlide28.xml"/><Relationship Id="rId9" Type="http://schemas.openxmlformats.org/officeDocument/2006/relationships/image" Target="../media/image153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98.png"/><Relationship Id="rId5" Type="http://schemas.openxmlformats.org/officeDocument/2006/relationships/image" Target="../media/image102.png"/><Relationship Id="rId4" Type="http://schemas.openxmlformats.org/officeDocument/2006/relationships/notesSlide" Target="../notesSlides/notesSlide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tags" Target="../tags/tag99.xml"/><Relationship Id="rId7" Type="http://schemas.openxmlformats.org/officeDocument/2006/relationships/image" Target="../media/image126.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125.png"/><Relationship Id="rId5" Type="http://schemas.openxmlformats.org/officeDocument/2006/relationships/notesSlide" Target="../notesSlides/notesSlide31.xml"/><Relationship Id="rId4"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8" Type="http://schemas.openxmlformats.org/officeDocument/2006/relationships/notesSlide" Target="../notesSlides/notesSlide32.xml"/><Relationship Id="rId13" Type="http://schemas.openxmlformats.org/officeDocument/2006/relationships/image" Target="../media/image131.png"/><Relationship Id="rId3" Type="http://schemas.openxmlformats.org/officeDocument/2006/relationships/tags" Target="../tags/tag102.xml"/><Relationship Id="rId7" Type="http://schemas.openxmlformats.org/officeDocument/2006/relationships/slideLayout" Target="../slideLayouts/slideLayout9.xml"/><Relationship Id="rId12" Type="http://schemas.openxmlformats.org/officeDocument/2006/relationships/image" Target="../media/image130.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image" Target="../media/image129.png"/><Relationship Id="rId5" Type="http://schemas.openxmlformats.org/officeDocument/2006/relationships/tags" Target="../tags/tag104.xml"/><Relationship Id="rId15" Type="http://schemas.openxmlformats.org/officeDocument/2006/relationships/image" Target="../media/image89.png"/><Relationship Id="rId10" Type="http://schemas.openxmlformats.org/officeDocument/2006/relationships/image" Target="../media/image128.png"/><Relationship Id="rId4" Type="http://schemas.openxmlformats.org/officeDocument/2006/relationships/tags" Target="../tags/tag103.xml"/><Relationship Id="rId9" Type="http://schemas.openxmlformats.org/officeDocument/2006/relationships/image" Target="../media/image75.wmf"/><Relationship Id="rId14" Type="http://schemas.openxmlformats.org/officeDocument/2006/relationships/image" Target="../media/image132.png"/></Relationships>
</file>

<file path=ppt/slides/_rels/slide67.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image" Target="../media/image133.png"/><Relationship Id="rId26" Type="http://schemas.openxmlformats.org/officeDocument/2006/relationships/image" Target="../media/image122.png"/><Relationship Id="rId3" Type="http://schemas.openxmlformats.org/officeDocument/2006/relationships/tags" Target="../tags/tag108.xml"/><Relationship Id="rId21" Type="http://schemas.openxmlformats.org/officeDocument/2006/relationships/image" Target="../media/image136.png"/><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image" Target="../media/image80.png"/><Relationship Id="rId25" Type="http://schemas.openxmlformats.org/officeDocument/2006/relationships/image" Target="../media/image140.png"/><Relationship Id="rId2" Type="http://schemas.openxmlformats.org/officeDocument/2006/relationships/tags" Target="../tags/tag107.xml"/><Relationship Id="rId16" Type="http://schemas.openxmlformats.org/officeDocument/2006/relationships/notesSlide" Target="../notesSlides/notesSlide33.xml"/><Relationship Id="rId20" Type="http://schemas.openxmlformats.org/officeDocument/2006/relationships/image" Target="../media/image135.png"/><Relationship Id="rId29" Type="http://schemas.openxmlformats.org/officeDocument/2006/relationships/image" Target="../media/image143.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image" Target="../media/image139.png"/><Relationship Id="rId5" Type="http://schemas.openxmlformats.org/officeDocument/2006/relationships/tags" Target="../tags/tag110.xml"/><Relationship Id="rId15" Type="http://schemas.openxmlformats.org/officeDocument/2006/relationships/slideLayout" Target="../slideLayouts/slideLayout12.xml"/><Relationship Id="rId23" Type="http://schemas.openxmlformats.org/officeDocument/2006/relationships/image" Target="../media/image138.png"/><Relationship Id="rId28" Type="http://schemas.openxmlformats.org/officeDocument/2006/relationships/image" Target="../media/image142.png"/><Relationship Id="rId10" Type="http://schemas.openxmlformats.org/officeDocument/2006/relationships/tags" Target="../tags/tag115.xml"/><Relationship Id="rId19" Type="http://schemas.openxmlformats.org/officeDocument/2006/relationships/image" Target="../media/image134.png"/><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image" Target="../media/image137.png"/><Relationship Id="rId27" Type="http://schemas.openxmlformats.org/officeDocument/2006/relationships/image" Target="../media/image141.png"/><Relationship Id="rId30" Type="http://schemas.openxmlformats.org/officeDocument/2006/relationships/image" Target="../media/image144.png"/></Relationships>
</file>

<file path=ppt/slides/_rels/slide68.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slideLayout" Target="../slideLayouts/slideLayout12.xml"/><Relationship Id="rId18" Type="http://schemas.openxmlformats.org/officeDocument/2006/relationships/image" Target="../media/image146.png"/><Relationship Id="rId26" Type="http://schemas.openxmlformats.org/officeDocument/2006/relationships/image" Target="../media/image152.png"/><Relationship Id="rId3" Type="http://schemas.openxmlformats.org/officeDocument/2006/relationships/tags" Target="../tags/tag121.xml"/><Relationship Id="rId21" Type="http://schemas.openxmlformats.org/officeDocument/2006/relationships/image" Target="../media/image147.png"/><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image" Target="../media/image1020.png"/><Relationship Id="rId25" Type="http://schemas.openxmlformats.org/officeDocument/2006/relationships/image" Target="../media/image151.png"/><Relationship Id="rId2" Type="http://schemas.openxmlformats.org/officeDocument/2006/relationships/tags" Target="../tags/tag120.xml"/><Relationship Id="rId16" Type="http://schemas.openxmlformats.org/officeDocument/2006/relationships/image" Target="../media/image145.wmf"/><Relationship Id="rId20" Type="http://schemas.openxmlformats.org/officeDocument/2006/relationships/image" Target="../media/image141.png"/><Relationship Id="rId1" Type="http://schemas.openxmlformats.org/officeDocument/2006/relationships/vmlDrawing" Target="../drawings/vmlDrawing2.vml"/><Relationship Id="rId6" Type="http://schemas.openxmlformats.org/officeDocument/2006/relationships/tags" Target="../tags/tag124.xml"/><Relationship Id="rId11" Type="http://schemas.openxmlformats.org/officeDocument/2006/relationships/tags" Target="../tags/tag129.xml"/><Relationship Id="rId24" Type="http://schemas.openxmlformats.org/officeDocument/2006/relationships/image" Target="../media/image150.png"/><Relationship Id="rId5" Type="http://schemas.openxmlformats.org/officeDocument/2006/relationships/tags" Target="../tags/tag123.xml"/><Relationship Id="rId15" Type="http://schemas.openxmlformats.org/officeDocument/2006/relationships/oleObject" Target="../embeddings/oleObject2.bin"/><Relationship Id="rId23" Type="http://schemas.openxmlformats.org/officeDocument/2006/relationships/image" Target="../media/image149.png"/><Relationship Id="rId28" Type="http://schemas.openxmlformats.org/officeDocument/2006/relationships/image" Target="../media/image153.png"/><Relationship Id="rId10" Type="http://schemas.openxmlformats.org/officeDocument/2006/relationships/tags" Target="../tags/tag128.xml"/><Relationship Id="rId19" Type="http://schemas.openxmlformats.org/officeDocument/2006/relationships/image" Target="../media/image122.png"/><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notesSlide" Target="../notesSlides/notesSlide34.xml"/><Relationship Id="rId22" Type="http://schemas.openxmlformats.org/officeDocument/2006/relationships/image" Target="../media/image148.png"/><Relationship Id="rId27" Type="http://schemas.openxmlformats.org/officeDocument/2006/relationships/image" Target="../media/image93.png"/></Relationships>
</file>

<file path=ppt/slides/_rels/slide69.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tags" Target="../tags/tag143.xml"/><Relationship Id="rId18" Type="http://schemas.openxmlformats.org/officeDocument/2006/relationships/image" Target="../media/image152.png"/><Relationship Id="rId26" Type="http://schemas.openxmlformats.org/officeDocument/2006/relationships/image" Target="../media/image93.png"/><Relationship Id="rId3" Type="http://schemas.openxmlformats.org/officeDocument/2006/relationships/tags" Target="../tags/tag133.xml"/><Relationship Id="rId21" Type="http://schemas.openxmlformats.org/officeDocument/2006/relationships/image" Target="../media/image157.png"/><Relationship Id="rId7" Type="http://schemas.openxmlformats.org/officeDocument/2006/relationships/tags" Target="../tags/tag137.xml"/><Relationship Id="rId12" Type="http://schemas.openxmlformats.org/officeDocument/2006/relationships/tags" Target="../tags/tag142.xml"/><Relationship Id="rId17" Type="http://schemas.openxmlformats.org/officeDocument/2006/relationships/image" Target="../media/image154.png"/><Relationship Id="rId25" Type="http://schemas.openxmlformats.org/officeDocument/2006/relationships/image" Target="../media/image161.png"/><Relationship Id="rId2" Type="http://schemas.openxmlformats.org/officeDocument/2006/relationships/tags" Target="../tags/tag132.xml"/><Relationship Id="rId16" Type="http://schemas.openxmlformats.org/officeDocument/2006/relationships/image" Target="../media/image151.png"/><Relationship Id="rId20" Type="http://schemas.openxmlformats.org/officeDocument/2006/relationships/image" Target="../media/image156.png"/><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tags" Target="../tags/tag141.xml"/><Relationship Id="rId24" Type="http://schemas.openxmlformats.org/officeDocument/2006/relationships/image" Target="../media/image160.png"/><Relationship Id="rId5" Type="http://schemas.openxmlformats.org/officeDocument/2006/relationships/tags" Target="../tags/tag135.xml"/><Relationship Id="rId15" Type="http://schemas.openxmlformats.org/officeDocument/2006/relationships/notesSlide" Target="../notesSlides/notesSlide35.xml"/><Relationship Id="rId23" Type="http://schemas.openxmlformats.org/officeDocument/2006/relationships/image" Target="../media/image159.png"/><Relationship Id="rId28" Type="http://schemas.openxmlformats.org/officeDocument/2006/relationships/image" Target="../media/image80.png"/><Relationship Id="rId10" Type="http://schemas.openxmlformats.org/officeDocument/2006/relationships/tags" Target="../tags/tag140.xml"/><Relationship Id="rId19" Type="http://schemas.openxmlformats.org/officeDocument/2006/relationships/image" Target="../media/image155.png"/><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slideLayout" Target="../slideLayouts/slideLayout12.xml"/><Relationship Id="rId22" Type="http://schemas.openxmlformats.org/officeDocument/2006/relationships/image" Target="../media/image158.png"/><Relationship Id="rId27" Type="http://schemas.openxmlformats.org/officeDocument/2006/relationships/image" Target="../media/image15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3" Type="http://schemas.openxmlformats.org/officeDocument/2006/relationships/tags" Target="../tags/tag156.xml"/><Relationship Id="rId18" Type="http://schemas.openxmlformats.org/officeDocument/2006/relationships/tags" Target="../tags/tag161.xml"/><Relationship Id="rId26" Type="http://schemas.openxmlformats.org/officeDocument/2006/relationships/image" Target="../media/image158.png"/><Relationship Id="rId39" Type="http://schemas.openxmlformats.org/officeDocument/2006/relationships/image" Target="../media/image170.png"/><Relationship Id="rId21" Type="http://schemas.openxmlformats.org/officeDocument/2006/relationships/tags" Target="../tags/tag164.xml"/><Relationship Id="rId34" Type="http://schemas.openxmlformats.org/officeDocument/2006/relationships/image" Target="../media/image165.png"/><Relationship Id="rId42" Type="http://schemas.openxmlformats.org/officeDocument/2006/relationships/image" Target="../media/image172.png"/><Relationship Id="rId47" Type="http://schemas.openxmlformats.org/officeDocument/2006/relationships/image" Target="../media/image177.png"/><Relationship Id="rId7" Type="http://schemas.openxmlformats.org/officeDocument/2006/relationships/tags" Target="../tags/tag150.xml"/><Relationship Id="rId2" Type="http://schemas.openxmlformats.org/officeDocument/2006/relationships/tags" Target="../tags/tag145.xml"/><Relationship Id="rId16" Type="http://schemas.openxmlformats.org/officeDocument/2006/relationships/tags" Target="../tags/tag159.xml"/><Relationship Id="rId29" Type="http://schemas.openxmlformats.org/officeDocument/2006/relationships/image" Target="../media/image153.png"/><Relationship Id="rId11" Type="http://schemas.openxmlformats.org/officeDocument/2006/relationships/tags" Target="../tags/tag154.xml"/><Relationship Id="rId24" Type="http://schemas.openxmlformats.org/officeDocument/2006/relationships/tags" Target="../tags/tag167.xml"/><Relationship Id="rId32" Type="http://schemas.openxmlformats.org/officeDocument/2006/relationships/image" Target="../media/image163.png"/><Relationship Id="rId37" Type="http://schemas.openxmlformats.org/officeDocument/2006/relationships/image" Target="../media/image168.png"/><Relationship Id="rId40" Type="http://schemas.openxmlformats.org/officeDocument/2006/relationships/image" Target="../media/image161.png"/><Relationship Id="rId45" Type="http://schemas.openxmlformats.org/officeDocument/2006/relationships/image" Target="../media/image175.png"/><Relationship Id="rId5" Type="http://schemas.openxmlformats.org/officeDocument/2006/relationships/tags" Target="../tags/tag148.xml"/><Relationship Id="rId15" Type="http://schemas.openxmlformats.org/officeDocument/2006/relationships/tags" Target="../tags/tag158.xml"/><Relationship Id="rId23" Type="http://schemas.openxmlformats.org/officeDocument/2006/relationships/tags" Target="../tags/tag166.xml"/><Relationship Id="rId28" Type="http://schemas.openxmlformats.org/officeDocument/2006/relationships/image" Target="../media/image93.png"/><Relationship Id="rId36" Type="http://schemas.openxmlformats.org/officeDocument/2006/relationships/image" Target="../media/image167.png"/><Relationship Id="rId49" Type="http://schemas.openxmlformats.org/officeDocument/2006/relationships/image" Target="../media/image179.png"/><Relationship Id="rId10" Type="http://schemas.openxmlformats.org/officeDocument/2006/relationships/tags" Target="../tags/tag153.xml"/><Relationship Id="rId19" Type="http://schemas.openxmlformats.org/officeDocument/2006/relationships/tags" Target="../tags/tag162.xml"/><Relationship Id="rId31" Type="http://schemas.openxmlformats.org/officeDocument/2006/relationships/image" Target="../media/image162.png"/><Relationship Id="rId44" Type="http://schemas.openxmlformats.org/officeDocument/2006/relationships/image" Target="../media/image174.png"/><Relationship Id="rId4" Type="http://schemas.openxmlformats.org/officeDocument/2006/relationships/tags" Target="../tags/tag147.xml"/><Relationship Id="rId9" Type="http://schemas.openxmlformats.org/officeDocument/2006/relationships/tags" Target="../tags/tag152.xml"/><Relationship Id="rId14" Type="http://schemas.openxmlformats.org/officeDocument/2006/relationships/tags" Target="../tags/tag157.xml"/><Relationship Id="rId22" Type="http://schemas.openxmlformats.org/officeDocument/2006/relationships/tags" Target="../tags/tag165.xml"/><Relationship Id="rId27" Type="http://schemas.openxmlformats.org/officeDocument/2006/relationships/image" Target="../media/image159.png"/><Relationship Id="rId30" Type="http://schemas.openxmlformats.org/officeDocument/2006/relationships/image" Target="../media/image106.png"/><Relationship Id="rId35" Type="http://schemas.openxmlformats.org/officeDocument/2006/relationships/image" Target="../media/image166.png"/><Relationship Id="rId43" Type="http://schemas.openxmlformats.org/officeDocument/2006/relationships/image" Target="../media/image173.png"/><Relationship Id="rId48" Type="http://schemas.openxmlformats.org/officeDocument/2006/relationships/image" Target="../media/image178.png"/><Relationship Id="rId8" Type="http://schemas.openxmlformats.org/officeDocument/2006/relationships/tags" Target="../tags/tag151.xml"/><Relationship Id="rId3" Type="http://schemas.openxmlformats.org/officeDocument/2006/relationships/tags" Target="../tags/tag146.xml"/><Relationship Id="rId12" Type="http://schemas.openxmlformats.org/officeDocument/2006/relationships/tags" Target="../tags/tag155.xml"/><Relationship Id="rId17" Type="http://schemas.openxmlformats.org/officeDocument/2006/relationships/tags" Target="../tags/tag160.xml"/><Relationship Id="rId25" Type="http://schemas.openxmlformats.org/officeDocument/2006/relationships/slideLayout" Target="../slideLayouts/slideLayout12.xml"/><Relationship Id="rId33" Type="http://schemas.openxmlformats.org/officeDocument/2006/relationships/image" Target="../media/image164.png"/><Relationship Id="rId38" Type="http://schemas.openxmlformats.org/officeDocument/2006/relationships/image" Target="../media/image169.png"/><Relationship Id="rId46" Type="http://schemas.openxmlformats.org/officeDocument/2006/relationships/image" Target="../media/image176.png"/><Relationship Id="rId20" Type="http://schemas.openxmlformats.org/officeDocument/2006/relationships/tags" Target="../tags/tag163.xml"/><Relationship Id="rId41" Type="http://schemas.openxmlformats.org/officeDocument/2006/relationships/image" Target="../media/image171.png"/><Relationship Id="rId1" Type="http://schemas.openxmlformats.org/officeDocument/2006/relationships/tags" Target="../tags/tag144.xml"/><Relationship Id="rId6" Type="http://schemas.openxmlformats.org/officeDocument/2006/relationships/tags" Target="../tags/tag14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image" Target="../media/image180.png"/><Relationship Id="rId18" Type="http://schemas.openxmlformats.org/officeDocument/2006/relationships/image" Target="../media/image80.png"/><Relationship Id="rId3" Type="http://schemas.openxmlformats.org/officeDocument/2006/relationships/tags" Target="../tags/tag170.xml"/><Relationship Id="rId21" Type="http://schemas.openxmlformats.org/officeDocument/2006/relationships/image" Target="../media/image187.png"/><Relationship Id="rId7" Type="http://schemas.openxmlformats.org/officeDocument/2006/relationships/tags" Target="../tags/tag174.xml"/><Relationship Id="rId12" Type="http://schemas.openxmlformats.org/officeDocument/2006/relationships/slideLayout" Target="../slideLayouts/slideLayout9.xml"/><Relationship Id="rId17" Type="http://schemas.openxmlformats.org/officeDocument/2006/relationships/image" Target="../media/image184.png"/><Relationship Id="rId2" Type="http://schemas.openxmlformats.org/officeDocument/2006/relationships/tags" Target="../tags/tag169.xml"/><Relationship Id="rId16" Type="http://schemas.openxmlformats.org/officeDocument/2006/relationships/image" Target="../media/image183.png"/><Relationship Id="rId20" Type="http://schemas.openxmlformats.org/officeDocument/2006/relationships/image" Target="../media/image186.png"/><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5" Type="http://schemas.openxmlformats.org/officeDocument/2006/relationships/tags" Target="../tags/tag172.xml"/><Relationship Id="rId15" Type="http://schemas.openxmlformats.org/officeDocument/2006/relationships/image" Target="../media/image182.png"/><Relationship Id="rId23" Type="http://schemas.openxmlformats.org/officeDocument/2006/relationships/image" Target="../media/image189.png"/><Relationship Id="rId10" Type="http://schemas.openxmlformats.org/officeDocument/2006/relationships/tags" Target="../tags/tag177.xml"/><Relationship Id="rId19" Type="http://schemas.openxmlformats.org/officeDocument/2006/relationships/image" Target="../media/image185.png"/><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image" Target="../media/image181.png"/><Relationship Id="rId22" Type="http://schemas.openxmlformats.org/officeDocument/2006/relationships/image" Target="../media/image188.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0.xml"/><Relationship Id="rId1" Type="http://schemas.openxmlformats.org/officeDocument/2006/relationships/tags" Target="../tags/tag179.xml"/><Relationship Id="rId5" Type="http://schemas.openxmlformats.org/officeDocument/2006/relationships/image" Target="../media/image88.png"/><Relationship Id="rId4" Type="http://schemas.openxmlformats.org/officeDocument/2006/relationships/image" Target="../media/image190.png"/></Relationships>
</file>

<file path=ppt/slides/_rels/slide7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12.xml"/><Relationship Id="rId1" Type="http://schemas.openxmlformats.org/officeDocument/2006/relationships/tags" Target="../tags/tag181.xml"/><Relationship Id="rId4" Type="http://schemas.openxmlformats.org/officeDocument/2006/relationships/image" Target="../media/image190.png"/></Relationships>
</file>

<file path=ppt/slides/_rels/slide75.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slideLayout" Target="../slideLayouts/slideLayout12.xml"/><Relationship Id="rId7" Type="http://schemas.openxmlformats.org/officeDocument/2006/relationships/image" Target="../media/image153.pn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1270.png"/><Relationship Id="rId5" Type="http://schemas.openxmlformats.org/officeDocument/2006/relationships/image" Target="../media/image191.png"/><Relationship Id="rId4" Type="http://schemas.openxmlformats.org/officeDocument/2006/relationships/notesSlide" Target="../notesSlides/notesSlide3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92772" y="3383748"/>
            <a:ext cx="2924502" cy="770293"/>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95276" y="140361"/>
            <a:ext cx="2783988" cy="694222"/>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vendor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for small </a:t>
            </a:r>
            <a:r>
              <a:rPr lang="en-US" sz="2400" dirty="0" err="1"/>
              <a:t>flocculators</a:t>
            </a:r>
            <a:r>
              <a:rPr lang="en-US" sz="2400" dirty="0"/>
              <a:t> based on the fundamental physics</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202x –We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a:t>We 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by 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655092" y="4963153"/>
            <a:ext cx="6298500" cy="1015663"/>
          </a:xfrm>
          <a:prstGeom prst="rect">
            <a:avLst/>
          </a:prstGeom>
          <a:noFill/>
        </p:spPr>
        <p:txBody>
          <a:bodyPr wrap="square" rtlCol="0">
            <a:spAutoFit/>
          </a:bodyPr>
          <a:lstStyle/>
          <a:p>
            <a:r>
              <a:rPr lang="en-US" sz="2000" dirty="0"/>
              <a:t>*evolving hypothesis. Current explanation is that each floc is dragging fluid around with it as it rotates and that fluid layer prevents collisions between different sized flocs</a:t>
            </a:r>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Primary particle does not attach to a large floc in uniform shear* (edge of knowledge alert)</a:t>
            </a:r>
          </a:p>
        </p:txBody>
      </p:sp>
      <p:sp>
        <p:nvSpPr>
          <p:cNvPr id="7" name="Content Placeholder 6"/>
          <p:cNvSpPr>
            <a:spLocks noGrp="1"/>
          </p:cNvSpPr>
          <p:nvPr>
            <p:ph idx="1"/>
          </p:nvPr>
        </p:nvSpPr>
        <p:spPr>
          <a:xfrm>
            <a:off x="321393" y="1674720"/>
            <a:ext cx="3860030" cy="3460402"/>
          </a:xfrm>
        </p:spPr>
        <p:txBody>
          <a:bodyPr>
            <a:noAutofit/>
          </a:bodyPr>
          <a:lstStyle/>
          <a:p>
            <a:r>
              <a:rPr lang="en-US" sz="2400" dirty="0"/>
              <a:t>Thickness of viscous boundary layer, </a:t>
            </a:r>
            <a:r>
              <a:rPr lang="en-US" sz="2400" dirty="0">
                <a:latin typeface="Symbol" panose="05050102010706020507" pitchFamily="18" charset="2"/>
              </a:rPr>
              <a:t>d</a:t>
            </a:r>
            <a:r>
              <a:rPr lang="en-US" sz="2400" dirty="0"/>
              <a:t>, scales with floc diameter</a:t>
            </a:r>
          </a:p>
          <a:p>
            <a:r>
              <a:rPr lang="en-US" sz="2400" dirty="0"/>
              <a:t>Relative velocity goes to zero at best location for contact</a:t>
            </a:r>
          </a:p>
          <a:p>
            <a:r>
              <a:rPr lang="en-US" sz="2400" dirty="0"/>
              <a:t>Only similar sized particles can extend through each other’s viscous boundary layer</a:t>
            </a:r>
          </a:p>
        </p:txBody>
      </p:sp>
      <p:sp>
        <p:nvSpPr>
          <p:cNvPr id="4" name="Oval 3"/>
          <p:cNvSpPr/>
          <p:nvPr/>
        </p:nvSpPr>
        <p:spPr>
          <a:xfrm>
            <a:off x="5411839" y="3020540"/>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 name="Oval 4"/>
          <p:cNvSpPr/>
          <p:nvPr/>
        </p:nvSpPr>
        <p:spPr>
          <a:xfrm flipH="1">
            <a:off x="2168226" y="3735872"/>
            <a:ext cx="83182" cy="83182"/>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nvGrpSpPr>
          <p:cNvPr id="29" name="Group 28"/>
          <p:cNvGrpSpPr/>
          <p:nvPr/>
        </p:nvGrpSpPr>
        <p:grpSpPr>
          <a:xfrm>
            <a:off x="4879304" y="2190751"/>
            <a:ext cx="2950247" cy="3544755"/>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5325727" y="2934428"/>
            <a:ext cx="2057400" cy="2057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5" name="Oval 24"/>
          <p:cNvSpPr/>
          <p:nvPr/>
        </p:nvSpPr>
        <p:spPr>
          <a:xfrm>
            <a:off x="5240002" y="2848703"/>
            <a:ext cx="2228850" cy="222885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6" name="Oval 25"/>
          <p:cNvSpPr/>
          <p:nvPr/>
        </p:nvSpPr>
        <p:spPr>
          <a:xfrm>
            <a:off x="5154277" y="2762978"/>
            <a:ext cx="2400300" cy="24003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cxnSp>
        <p:nvCxnSpPr>
          <p:cNvPr id="30" name="Straight Arrow Connector 29"/>
          <p:cNvCxnSpPr>
            <a:endCxn id="4" idx="5"/>
          </p:cNvCxnSpPr>
          <p:nvPr/>
        </p:nvCxnSpPr>
        <p:spPr bwMode="auto">
          <a:xfrm>
            <a:off x="6762751" y="4343400"/>
            <a:ext cx="258187" cy="28623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7203061" y="4811761"/>
            <a:ext cx="260955" cy="279797"/>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490415" y="5053838"/>
            <a:ext cx="93282" cy="164615"/>
          </a:xfrm>
          <a:prstGeom prst="rect">
            <a:avLst/>
          </a:prstGeom>
        </p:spPr>
      </p:pic>
    </p:spTree>
    <p:extLst>
      <p:ext uri="{BB962C8B-B14F-4D97-AF65-F5344CB8AC3E}">
        <p14:creationId xmlns:p14="http://schemas.microsoft.com/office/powerpoint/2010/main" val="348561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33333E-6 -4.44444E-6 C 0.09427 -0.00115 0.25052 0.00162 0.31475 -0.05393 C 0.37899 -0.10972 0.38055 -0.14745 0.4625 -0.15092 C 0.56718 -0.15601 0.68142 -0.12245 0.71753 -0.12986 " pathEditMode="relative" rAng="0" ptsTypes="AAAA">
                                      <p:cBhvr>
                                        <p:cTn id="10" dur="10000" fill="hold"/>
                                        <p:tgtEl>
                                          <p:spTgt spid="5"/>
                                        </p:tgtEl>
                                        <p:attrNameLst>
                                          <p:attrName>ppt_x</p:attrName>
                                          <p:attrName>ppt_y</p:attrName>
                                        </p:attrNameLst>
                                      </p:cBhvr>
                                      <p:rCtr x="35868" y="-7569"/>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4" grpId="0" animBg="1"/>
      <p:bldP spid="5" grpId="0" animBg="1"/>
      <p:bldP spid="5" grpId="1" animBg="1"/>
      <p:bldP spid="23" grpId="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Similar size flocs can collide and attach* (edge of knowledge alert)</a:t>
            </a:r>
          </a:p>
        </p:txBody>
      </p:sp>
      <p:sp>
        <p:nvSpPr>
          <p:cNvPr id="4" name="Oval 3"/>
          <p:cNvSpPr/>
          <p:nvPr/>
        </p:nvSpPr>
        <p:spPr>
          <a:xfrm>
            <a:off x="5050099" y="3603344"/>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nvGrpSpPr>
          <p:cNvPr id="29" name="Group 28"/>
          <p:cNvGrpSpPr/>
          <p:nvPr/>
        </p:nvGrpSpPr>
        <p:grpSpPr>
          <a:xfrm>
            <a:off x="4517564" y="2773555"/>
            <a:ext cx="2950247" cy="3544755"/>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4963987" y="3517232"/>
            <a:ext cx="2057400" cy="2057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5" name="Oval 24"/>
          <p:cNvSpPr/>
          <p:nvPr/>
        </p:nvSpPr>
        <p:spPr>
          <a:xfrm>
            <a:off x="4878262" y="3431507"/>
            <a:ext cx="2228850" cy="222885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6" name="Oval 25"/>
          <p:cNvSpPr/>
          <p:nvPr/>
        </p:nvSpPr>
        <p:spPr>
          <a:xfrm>
            <a:off x="4792537" y="3345782"/>
            <a:ext cx="2400300" cy="24003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cxnSp>
        <p:nvCxnSpPr>
          <p:cNvPr id="30" name="Straight Arrow Connector 29"/>
          <p:cNvCxnSpPr>
            <a:endCxn id="4" idx="5"/>
          </p:cNvCxnSpPr>
          <p:nvPr/>
        </p:nvCxnSpPr>
        <p:spPr bwMode="auto">
          <a:xfrm>
            <a:off x="6401011" y="4926204"/>
            <a:ext cx="258187" cy="28623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6841321" y="5394565"/>
            <a:ext cx="260955" cy="279797"/>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28675" y="5636642"/>
            <a:ext cx="93282" cy="164615"/>
          </a:xfrm>
          <a:prstGeom prst="rect">
            <a:avLst/>
          </a:prstGeom>
        </p:spPr>
      </p:pic>
      <p:sp>
        <p:nvSpPr>
          <p:cNvPr id="27" name="Oval 26"/>
          <p:cNvSpPr/>
          <p:nvPr/>
        </p:nvSpPr>
        <p:spPr>
          <a:xfrm>
            <a:off x="353022" y="2488919"/>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8" name="Oval 27"/>
          <p:cNvSpPr/>
          <p:nvPr/>
        </p:nvSpPr>
        <p:spPr>
          <a:xfrm>
            <a:off x="266910" y="2402807"/>
            <a:ext cx="2057400" cy="2057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32" name="Oval 31"/>
          <p:cNvSpPr/>
          <p:nvPr/>
        </p:nvSpPr>
        <p:spPr>
          <a:xfrm>
            <a:off x="181185" y="2317082"/>
            <a:ext cx="2228850" cy="222885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33" name="Oval 32"/>
          <p:cNvSpPr/>
          <p:nvPr/>
        </p:nvSpPr>
        <p:spPr>
          <a:xfrm>
            <a:off x="95460" y="2231357"/>
            <a:ext cx="2400300" cy="24003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nvGrpSpPr>
          <p:cNvPr id="3" name="Group 2"/>
          <p:cNvGrpSpPr/>
          <p:nvPr/>
        </p:nvGrpSpPr>
        <p:grpSpPr>
          <a:xfrm>
            <a:off x="4611039" y="1771510"/>
            <a:ext cx="2324235" cy="3730267"/>
            <a:chOff x="5213940" y="1972477"/>
            <a:chExt cx="2324235" cy="3730267"/>
          </a:xfrm>
        </p:grpSpPr>
        <p:sp>
          <p:nvSpPr>
            <p:cNvPr id="35" name="Oval 34"/>
            <p:cNvSpPr/>
            <p:nvPr/>
          </p:nvSpPr>
          <p:spPr>
            <a:xfrm>
              <a:off x="5653000" y="3817569"/>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36" name="Oval 35"/>
            <p:cNvSpPr/>
            <p:nvPr/>
          </p:nvSpPr>
          <p:spPr>
            <a:xfrm>
              <a:off x="5213940" y="1972477"/>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spTree>
    <p:extLst>
      <p:ext uri="{BB962C8B-B14F-4D97-AF65-F5344CB8AC3E}">
        <p14:creationId xmlns:p14="http://schemas.microsoft.com/office/powerpoint/2010/main" val="190131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0" fill="hold"/>
                                        <p:tgtEl>
                                          <p:spTgt spid="4"/>
                                        </p:tgtEl>
                                        <p:attrNameLst>
                                          <p:attrName>r</p:attrName>
                                        </p:attrNameLst>
                                      </p:cBhvr>
                                    </p:animRot>
                                  </p:childTnLst>
                                </p:cTn>
                              </p:par>
                              <p:par>
                                <p:cTn id="7" presetID="8" presetClass="emph" presetSubtype="0" fill="hold" grpId="0" nodeType="withEffect">
                                  <p:stCondLst>
                                    <p:cond delay="0"/>
                                  </p:stCondLst>
                                  <p:childTnLst>
                                    <p:animRot by="16200000">
                                      <p:cBhvr>
                                        <p:cTn id="8" dur="5000" fill="hold"/>
                                        <p:tgtEl>
                                          <p:spTgt spid="23"/>
                                        </p:tgtEl>
                                        <p:attrNameLst>
                                          <p:attrName>r</p:attrName>
                                        </p:attrNameLst>
                                      </p:cBhvr>
                                    </p:animRot>
                                  </p:childTnLst>
                                </p:cTn>
                              </p:par>
                              <p:par>
                                <p:cTn id="9" presetID="8" presetClass="emph" presetSubtype="0" fill="hold" grpId="0" nodeType="withEffect">
                                  <p:stCondLst>
                                    <p:cond delay="0"/>
                                  </p:stCondLst>
                                  <p:childTnLst>
                                    <p:animRot by="10800000">
                                      <p:cBhvr>
                                        <p:cTn id="10" dur="5000" fill="hold"/>
                                        <p:tgtEl>
                                          <p:spTgt spid="25"/>
                                        </p:tgtEl>
                                        <p:attrNameLst>
                                          <p:attrName>r</p:attrName>
                                        </p:attrNameLst>
                                      </p:cBhvr>
                                    </p:animRot>
                                  </p:childTnLst>
                                </p:cTn>
                              </p:par>
                              <p:par>
                                <p:cTn id="11" presetID="8" presetClass="emph" presetSubtype="0" fill="hold" grpId="0" nodeType="withEffect">
                                  <p:stCondLst>
                                    <p:cond delay="0"/>
                                  </p:stCondLst>
                                  <p:childTnLst>
                                    <p:animRot by="5400000">
                                      <p:cBhvr>
                                        <p:cTn id="12" dur="4900" fill="hold"/>
                                        <p:tgtEl>
                                          <p:spTgt spid="26"/>
                                        </p:tgtEl>
                                        <p:attrNameLst>
                                          <p:attrName>r</p:attrName>
                                        </p:attrNameLst>
                                      </p:cBhvr>
                                    </p:animRot>
                                  </p:childTnLst>
                                </p:cTn>
                              </p:par>
                              <p:par>
                                <p:cTn id="13" presetID="0" presetClass="path" presetSubtype="0" fill="hold" grpId="0" nodeType="withEffect">
                                  <p:stCondLst>
                                    <p:cond delay="0"/>
                                  </p:stCondLst>
                                  <p:childTnLst>
                                    <p:animMotion origin="layout" path="M 3.33333E-6 -0.00069 C 0.15017 0.00324 0.26996 -0.00579 0.4625 -0.10717 " pathEditMode="relative" rAng="0" ptsTypes="AA">
                                      <p:cBhvr>
                                        <p:cTn id="14" dur="5000" fill="hold"/>
                                        <p:tgtEl>
                                          <p:spTgt spid="27"/>
                                        </p:tgtEl>
                                        <p:attrNameLst>
                                          <p:attrName>ppt_x</p:attrName>
                                          <p:attrName>ppt_y</p:attrName>
                                        </p:attrNameLst>
                                      </p:cBhvr>
                                      <p:rCtr x="23125" y="-5301"/>
                                    </p:animMotion>
                                  </p:childTnLst>
                                </p:cTn>
                              </p:par>
                              <p:par>
                                <p:cTn id="15" presetID="8" presetClass="emph" presetSubtype="0" fill="hold" grpId="1" nodeType="withEffect">
                                  <p:stCondLst>
                                    <p:cond delay="0"/>
                                  </p:stCondLst>
                                  <p:childTnLst>
                                    <p:animRot by="21600000">
                                      <p:cBhvr>
                                        <p:cTn id="16" dur="5000" fill="hold"/>
                                        <p:tgtEl>
                                          <p:spTgt spid="27"/>
                                        </p:tgtEl>
                                        <p:attrNameLst>
                                          <p:attrName>r</p:attrName>
                                        </p:attrNameLst>
                                      </p:cBhvr>
                                    </p:animRot>
                                  </p:childTnLst>
                                </p:cTn>
                              </p:par>
                              <p:par>
                                <p:cTn id="17" presetID="0" presetClass="path" presetSubtype="0" fill="hold" grpId="0" nodeType="withEffect">
                                  <p:stCondLst>
                                    <p:cond delay="0"/>
                                  </p:stCondLst>
                                  <p:childTnLst>
                                    <p:animMotion origin="layout" path="M 3.33333E-6 -0.00069 C 0.15017 0.00324 0.26996 -0.00578 0.4625 -0.10717 " pathEditMode="relative" rAng="0" ptsTypes="AA">
                                      <p:cBhvr>
                                        <p:cTn id="18" dur="5000" fill="hold"/>
                                        <p:tgtEl>
                                          <p:spTgt spid="28"/>
                                        </p:tgtEl>
                                        <p:attrNameLst>
                                          <p:attrName>ppt_x</p:attrName>
                                          <p:attrName>ppt_y</p:attrName>
                                        </p:attrNameLst>
                                      </p:cBhvr>
                                      <p:rCtr x="23125" y="-5301"/>
                                    </p:animMotion>
                                  </p:childTnLst>
                                </p:cTn>
                              </p:par>
                              <p:par>
                                <p:cTn id="19" presetID="8" presetClass="emph" presetSubtype="0" fill="hold" grpId="1" nodeType="withEffect">
                                  <p:stCondLst>
                                    <p:cond delay="0"/>
                                  </p:stCondLst>
                                  <p:childTnLst>
                                    <p:animRot by="16200000">
                                      <p:cBhvr>
                                        <p:cTn id="20" dur="5000" fill="hold"/>
                                        <p:tgtEl>
                                          <p:spTgt spid="28"/>
                                        </p:tgtEl>
                                        <p:attrNameLst>
                                          <p:attrName>r</p:attrName>
                                        </p:attrNameLst>
                                      </p:cBhvr>
                                    </p:animRot>
                                  </p:childTnLst>
                                </p:cTn>
                              </p:par>
                              <p:par>
                                <p:cTn id="21" presetID="0" presetClass="path" presetSubtype="0" fill="hold" grpId="0" nodeType="withEffect">
                                  <p:stCondLst>
                                    <p:cond delay="0"/>
                                  </p:stCondLst>
                                  <p:childTnLst>
                                    <p:animMotion origin="layout" path="M 3.33333E-6 -0.00069 C 0.15017 0.00324 0.26996 -0.00578 0.4625 -0.10717 " pathEditMode="relative" rAng="0" ptsTypes="AA">
                                      <p:cBhvr>
                                        <p:cTn id="22" dur="5000" fill="hold"/>
                                        <p:tgtEl>
                                          <p:spTgt spid="32"/>
                                        </p:tgtEl>
                                        <p:attrNameLst>
                                          <p:attrName>ppt_x</p:attrName>
                                          <p:attrName>ppt_y</p:attrName>
                                        </p:attrNameLst>
                                      </p:cBhvr>
                                      <p:rCtr x="23125" y="-5301"/>
                                    </p:animMotion>
                                  </p:childTnLst>
                                </p:cTn>
                              </p:par>
                              <p:par>
                                <p:cTn id="23" presetID="8" presetClass="emph" presetSubtype="0" fill="hold" grpId="1" nodeType="withEffect">
                                  <p:stCondLst>
                                    <p:cond delay="0"/>
                                  </p:stCondLst>
                                  <p:childTnLst>
                                    <p:animRot by="10800000">
                                      <p:cBhvr>
                                        <p:cTn id="24" dur="5000" fill="hold"/>
                                        <p:tgtEl>
                                          <p:spTgt spid="32"/>
                                        </p:tgtEl>
                                        <p:attrNameLst>
                                          <p:attrName>r</p:attrName>
                                        </p:attrNameLst>
                                      </p:cBhvr>
                                    </p:animRot>
                                  </p:childTnLst>
                                </p:cTn>
                              </p:par>
                              <p:par>
                                <p:cTn id="25" presetID="0" presetClass="path" presetSubtype="0" fill="hold" grpId="0" nodeType="withEffect">
                                  <p:stCondLst>
                                    <p:cond delay="0"/>
                                  </p:stCondLst>
                                  <p:childTnLst>
                                    <p:animMotion origin="layout" path="M 3.33333E-6 -0.00069 C 0.15017 0.00324 0.26996 -0.00578 0.4625 -0.10717 " pathEditMode="relative" rAng="0" ptsTypes="AA">
                                      <p:cBhvr>
                                        <p:cTn id="26" dur="5000" fill="hold"/>
                                        <p:tgtEl>
                                          <p:spTgt spid="33"/>
                                        </p:tgtEl>
                                        <p:attrNameLst>
                                          <p:attrName>ppt_x</p:attrName>
                                          <p:attrName>ppt_y</p:attrName>
                                        </p:attrNameLst>
                                      </p:cBhvr>
                                      <p:rCtr x="23125" y="-5301"/>
                                    </p:animMotion>
                                  </p:childTnLst>
                                </p:cTn>
                              </p:par>
                              <p:par>
                                <p:cTn id="27" presetID="8" presetClass="emph" presetSubtype="0" fill="hold" grpId="1" nodeType="withEffect">
                                  <p:stCondLst>
                                    <p:cond delay="0"/>
                                  </p:stCondLst>
                                  <p:childTnLst>
                                    <p:animRot by="5400000">
                                      <p:cBhvr>
                                        <p:cTn id="28" dur="5000" fill="hold"/>
                                        <p:tgtEl>
                                          <p:spTgt spid="33"/>
                                        </p:tgtEl>
                                        <p:attrNameLst>
                                          <p:attrName>r</p:attrName>
                                        </p:attrNameLst>
                                      </p:cBhvr>
                                    </p:animRot>
                                  </p:childTnLst>
                                </p:cTn>
                              </p:par>
                            </p:childTnLst>
                          </p:cTn>
                        </p:par>
                        <p:par>
                          <p:cTn id="29" fill="hold">
                            <p:stCondLst>
                              <p:cond delay="5000"/>
                            </p:stCondLst>
                            <p:childTnLst>
                              <p:par>
                                <p:cTn id="30" presetID="1"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par>
                          <p:cTn id="32" fill="hold">
                            <p:stCondLst>
                              <p:cond delay="5000"/>
                            </p:stCondLst>
                            <p:childTnLst>
                              <p:par>
                                <p:cTn id="33" presetID="1" presetClass="exit" presetSubtype="0" fill="hold" grpId="1" nodeType="after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hidden"/>
                                      </p:to>
                                    </p:set>
                                  </p:childTnLst>
                                </p:cTn>
                              </p:par>
                              <p:par>
                                <p:cTn id="41" presetID="1" presetClass="exit" presetSubtype="0" fill="hold" grpId="2"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par>
                                <p:cTn id="43" presetID="1" presetClass="exit" presetSubtype="0" fill="hold" grpId="2" nodeType="withEffect">
                                  <p:stCondLst>
                                    <p:cond delay="0"/>
                                  </p:stCondLst>
                                  <p:childTnLst>
                                    <p:set>
                                      <p:cBhvr>
                                        <p:cTn id="44" dur="1" fill="hold">
                                          <p:stCondLst>
                                            <p:cond delay="0"/>
                                          </p:stCondLst>
                                        </p:cTn>
                                        <p:tgtEl>
                                          <p:spTgt spid="28"/>
                                        </p:tgtEl>
                                        <p:attrNameLst>
                                          <p:attrName>style.visibility</p:attrName>
                                        </p:attrNameLst>
                                      </p:cBhvr>
                                      <p:to>
                                        <p:strVal val="hidden"/>
                                      </p:to>
                                    </p:set>
                                  </p:childTnLst>
                                </p:cTn>
                              </p:par>
                              <p:par>
                                <p:cTn id="45" presetID="1" presetClass="exit" presetSubtype="0" fill="hold" grpId="2" nodeType="with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xit" presetSubtype="0" fill="hold" grpId="2" nodeType="withEffect">
                                  <p:stCondLst>
                                    <p:cond delay="0"/>
                                  </p:stCondLst>
                                  <p:childTnLst>
                                    <p:set>
                                      <p:cBhvr>
                                        <p:cTn id="48" dur="1" fill="hold">
                                          <p:stCondLst>
                                            <p:cond delay="0"/>
                                          </p:stCondLst>
                                        </p:cTn>
                                        <p:tgtEl>
                                          <p:spTgt spid="33"/>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1"/>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childTnLst>
                          </p:cTn>
                        </p:par>
                        <p:par>
                          <p:cTn id="55" fill="hold">
                            <p:stCondLst>
                              <p:cond delay="5000"/>
                            </p:stCondLst>
                            <p:childTnLst>
                              <p:par>
                                <p:cTn id="56" presetID="8" presetClass="emph" presetSubtype="0" fill="hold" nodeType="afterEffect">
                                  <p:stCondLst>
                                    <p:cond delay="0"/>
                                  </p:stCondLst>
                                  <p:childTnLst>
                                    <p:animRot by="10800000">
                                      <p:cBhvr>
                                        <p:cTn id="57" dur="5000" fill="hold"/>
                                        <p:tgtEl>
                                          <p:spTgt spid="3"/>
                                        </p:tgtEl>
                                        <p:attrNameLst>
                                          <p:attrName>r</p:attrName>
                                        </p:attrNameLst>
                                      </p:cBhvr>
                                    </p:animRot>
                                  </p:childTnLst>
                                </p:cTn>
                              </p:par>
                              <p:par>
                                <p:cTn id="58" presetID="63" presetClass="path" presetSubtype="0" fill="hold" nodeType="withEffect">
                                  <p:stCondLst>
                                    <p:cond delay="0"/>
                                  </p:stCondLst>
                                  <p:childTnLst>
                                    <p:animMotion origin="layout" path="M -3.61111E-6 -4.07407E-6 L 0.65209 -4.07407E-6 " pathEditMode="relative" rAng="0" ptsTypes="AA">
                                      <p:cBhvr>
                                        <p:cTn id="59" dur="5000" fill="hold"/>
                                        <p:tgtEl>
                                          <p:spTgt spid="3"/>
                                        </p:tgtEl>
                                        <p:attrNameLst>
                                          <p:attrName>ppt_x</p:attrName>
                                          <p:attrName>ppt_y</p:attrName>
                                        </p:attrNameLst>
                                      </p:cBhvr>
                                      <p:rCtr x="326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3" grpId="0" animBg="1"/>
      <p:bldP spid="23" grpId="1" animBg="1"/>
      <p:bldP spid="25" grpId="0" animBg="1"/>
      <p:bldP spid="25" grpId="1" animBg="1"/>
      <p:bldP spid="26" grpId="0" animBg="1"/>
      <p:bldP spid="26" grpId="1" animBg="1"/>
      <p:bldP spid="27" grpId="0" animBg="1"/>
      <p:bldP spid="27" grpId="1" animBg="1"/>
      <p:bldP spid="27" grpId="2" animBg="1"/>
      <p:bldP spid="28" grpId="0" animBg="1"/>
      <p:bldP spid="28" grpId="1" animBg="1"/>
      <p:bldP spid="28" grpId="2" animBg="1"/>
      <p:bldP spid="32" grpId="0" animBg="1"/>
      <p:bldP spid="32" grpId="1" animBg="1"/>
      <p:bldP spid="32" grpId="2" animBg="1"/>
      <p:bldP spid="33" grpId="0" animBg="1"/>
      <p:bldP spid="33" grpId="1" animBg="1"/>
      <p:bldP spid="33"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How do the coagulant nanoparticles get to the clay?</a:t>
            </a:r>
          </a:p>
        </p:txBody>
      </p:sp>
      <p:sp>
        <p:nvSpPr>
          <p:cNvPr id="3" name="Content Placeholder 2"/>
          <p:cNvSpPr>
            <a:spLocks noGrp="1"/>
          </p:cNvSpPr>
          <p:nvPr>
            <p:ph idx="1"/>
          </p:nvPr>
        </p:nvSpPr>
        <p:spPr/>
        <p:txBody>
          <a:bodyPr/>
          <a:lstStyle/>
          <a:p>
            <a:r>
              <a:rPr lang="en-US" dirty="0"/>
              <a:t>Molecular diffusion transports particles that are smaller than about 1 </a:t>
            </a:r>
            <a:r>
              <a:rPr lang="en-US" dirty="0">
                <a:latin typeface="Symbol" panose="05050102010706020507" pitchFamily="18" charset="2"/>
              </a:rPr>
              <a:t>m</a:t>
            </a:r>
            <a:r>
              <a:rPr lang="en-US" dirty="0"/>
              <a:t>m</a:t>
            </a:r>
          </a:p>
          <a:p>
            <a:r>
              <a:rPr lang="en-US" dirty="0"/>
              <a:t>Shear transports new fluid past the clay particles and molecular diffusion transports the nanoparticles through the viscous boundary layer!</a:t>
            </a:r>
          </a:p>
          <a:p>
            <a:r>
              <a:rPr lang="en-US" dirty="0"/>
              <a:t>Nanoparticles can get to the clay!!!!</a:t>
            </a:r>
          </a:p>
        </p:txBody>
      </p:sp>
    </p:spTree>
    <p:extLst>
      <p:ext uri="{BB962C8B-B14F-4D97-AF65-F5344CB8AC3E}">
        <p14:creationId xmlns:p14="http://schemas.microsoft.com/office/powerpoint/2010/main" val="30845485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natural organic matter (NOM) cover the coagulant nanoparticles (and NOM 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
        <p:nvSpPr>
          <p:cNvPr id="10" name="TextBox 9"/>
          <p:cNvSpPr txBox="1"/>
          <p:nvPr/>
        </p:nvSpPr>
        <p:spPr>
          <a:xfrm>
            <a:off x="6720296" y="3638834"/>
            <a:ext cx="1993174" cy="954107"/>
          </a:xfrm>
          <a:prstGeom prst="rect">
            <a:avLst/>
          </a:prstGeom>
          <a:noFill/>
        </p:spPr>
        <p:txBody>
          <a:bodyPr wrap="square" rtlCol="0">
            <a:spAutoFit/>
          </a:bodyPr>
          <a:lstStyle/>
          <a:p>
            <a:r>
              <a:rPr lang="en-US" dirty="0"/>
              <a:t>Coagulant nanoparticle</a:t>
            </a:r>
          </a:p>
        </p:txBody>
      </p:sp>
      <p:cxnSp>
        <p:nvCxnSpPr>
          <p:cNvPr id="4" name="Straight Arrow Connector 3"/>
          <p:cNvCxnSpPr>
            <a:stCxn id="10" idx="1"/>
          </p:cNvCxnSpPr>
          <p:nvPr/>
        </p:nvCxnSpPr>
        <p:spPr>
          <a:xfrm flipH="1">
            <a:off x="6157189" y="4115888"/>
            <a:ext cx="5631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9818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Natural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4671646"/>
          </a:xfrm>
        </p:spPr>
        <p:txBody>
          <a:bodyPr>
            <a:normAutofit fontScale="85000" lnSpcReduction="10000"/>
          </a:bodyPr>
          <a:lstStyle/>
          <a:p>
            <a:r>
              <a:rPr lang="en-US" dirty="0"/>
              <a:t>Our hypothesis:</a:t>
            </a:r>
          </a:p>
          <a:p>
            <a:r>
              <a:rPr lang="en-US" dirty="0"/>
              <a:t>When one clay platelet contacts another clay platelet, they will stick together if and only if there is a clean coagulant nanoparticle surface at the point of contact</a:t>
            </a:r>
          </a:p>
          <a:p>
            <a:r>
              <a:rPr lang="en-US" dirty="0"/>
              <a:t>We expect some aggregation to occur even with very low coagulant dosages</a:t>
            </a:r>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 action="ppaction://noaction"/>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3"/>
          <a:stretch>
            <a:fillRect/>
          </a:stretch>
        </p:blipFill>
        <p:spPr>
          <a:xfrm>
            <a:off x="4844499" y="4472474"/>
            <a:ext cx="3707494" cy="751459"/>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5"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5"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a:t>Further 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 Coagulant nanoparticle density (clay dominates)</a:t>
            </a:r>
          </a:p>
        </p:txBody>
      </p:sp>
      <p:pic>
        <p:nvPicPr>
          <p:cNvPr id="14" name="Picture 13"/>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00291" y="1765611"/>
            <a:ext cx="2647759" cy="601763"/>
          </a:xfrm>
          <a:prstGeom prst="rect">
            <a:avLst/>
          </a:prstGeom>
        </p:spPr>
      </p:pic>
      <p:pic>
        <p:nvPicPr>
          <p:cNvPr id="31" name="Picture 30"/>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98705" y="3467661"/>
            <a:ext cx="3091061" cy="605775"/>
          </a:xfrm>
          <a:prstGeom prst="rect">
            <a:avLst/>
          </a:prstGeom>
        </p:spPr>
      </p:pic>
      <p:sp>
        <p:nvSpPr>
          <p:cNvPr id="16" name="TextBox 15"/>
          <p:cNvSpPr txBox="1"/>
          <p:nvPr/>
        </p:nvSpPr>
        <p:spPr>
          <a:xfrm>
            <a:off x="5757945" y="3508935"/>
            <a:ext cx="3386055" cy="523220"/>
          </a:xfrm>
          <a:prstGeom prst="rect">
            <a:avLst/>
          </a:prstGeom>
          <a:noFill/>
        </p:spPr>
        <p:txBody>
          <a:bodyPr wrap="none" rtlCol="0">
            <a:spAutoFit/>
          </a:bodyPr>
          <a:lstStyle/>
          <a:p>
            <a:r>
              <a:rPr lang="en-US" dirty="0"/>
              <a:t>Volume of clay in floc</a:t>
            </a:r>
          </a:p>
        </p:txBody>
      </p:sp>
      <p:sp>
        <p:nvSpPr>
          <p:cNvPr id="17" name="TextBox 16"/>
          <p:cNvSpPr txBox="1"/>
          <p:nvPr/>
        </p:nvSpPr>
        <p:spPr>
          <a:xfrm>
            <a:off x="5882197" y="1804882"/>
            <a:ext cx="2165978" cy="523220"/>
          </a:xfrm>
          <a:prstGeom prst="rect">
            <a:avLst/>
          </a:prstGeom>
          <a:noFill/>
        </p:spPr>
        <p:txBody>
          <a:bodyPr wrap="none" rtlCol="0">
            <a:spAutoFit/>
          </a:bodyPr>
          <a:lstStyle/>
          <a:p>
            <a:r>
              <a:rPr lang="en-US" dirty="0"/>
              <a:t>Floc diameter</a:t>
            </a:r>
          </a:p>
        </p:txBody>
      </p:sp>
      <p:pic>
        <p:nvPicPr>
          <p:cNvPr id="50" name="Picture 4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67597" y="5512968"/>
            <a:ext cx="5983537" cy="605776"/>
          </a:xfrm>
          <a:prstGeom prst="rect">
            <a:avLst/>
          </a:prstGeom>
        </p:spPr>
      </p:pic>
      <p:sp>
        <p:nvSpPr>
          <p:cNvPr id="19" name="TextBox 18"/>
          <p:cNvSpPr txBox="1"/>
          <p:nvPr/>
        </p:nvSpPr>
        <p:spPr>
          <a:xfrm>
            <a:off x="5696377" y="5558146"/>
            <a:ext cx="3033203" cy="523220"/>
          </a:xfrm>
          <a:prstGeom prst="rect">
            <a:avLst/>
          </a:prstGeom>
          <a:noFill/>
        </p:spPr>
        <p:txBody>
          <a:bodyPr wrap="none" rtlCol="0">
            <a:spAutoFit/>
          </a:bodyPr>
          <a:lstStyle/>
          <a:p>
            <a:r>
              <a:rPr lang="en-US" dirty="0"/>
              <a:t>Mass of clay in floc</a:t>
            </a:r>
          </a:p>
        </p:txBody>
      </p:sp>
      <p:pic>
        <p:nvPicPr>
          <p:cNvPr id="51" name="Picture 50"/>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203701" y="4273493"/>
            <a:ext cx="3349821" cy="431263"/>
          </a:xfrm>
          <a:prstGeom prst="rect">
            <a:avLst/>
          </a:prstGeom>
        </p:spPr>
      </p:pic>
      <p:sp>
        <p:nvSpPr>
          <p:cNvPr id="23" name="TextBox 22"/>
          <p:cNvSpPr txBox="1"/>
          <p:nvPr/>
        </p:nvSpPr>
        <p:spPr>
          <a:xfrm>
            <a:off x="5757945" y="4266183"/>
            <a:ext cx="5450723" cy="523220"/>
          </a:xfrm>
          <a:prstGeom prst="rect">
            <a:avLst/>
          </a:prstGeom>
          <a:noFill/>
        </p:spPr>
        <p:txBody>
          <a:bodyPr wrap="none" rtlCol="0">
            <a:spAutoFit/>
          </a:bodyPr>
          <a:lstStyle/>
          <a:p>
            <a:r>
              <a:rPr lang="en-US" dirty="0"/>
              <a:t>Volume of floc made of water + clay</a:t>
            </a:r>
          </a:p>
        </p:txBody>
      </p:sp>
      <p:pic>
        <p:nvPicPr>
          <p:cNvPr id="53" name="Picture 52"/>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019469" y="6429293"/>
            <a:ext cx="2902507" cy="417223"/>
          </a:xfrm>
          <a:prstGeom prst="rect">
            <a:avLst/>
          </a:prstGeom>
        </p:spPr>
      </p:pic>
      <p:sp>
        <p:nvSpPr>
          <p:cNvPr id="36" name="TextBox 35"/>
          <p:cNvSpPr txBox="1"/>
          <p:nvPr/>
        </p:nvSpPr>
        <p:spPr>
          <a:xfrm>
            <a:off x="5573713" y="6337336"/>
            <a:ext cx="3233578" cy="523220"/>
          </a:xfrm>
          <a:prstGeom prst="rect">
            <a:avLst/>
          </a:prstGeom>
          <a:noFill/>
        </p:spPr>
        <p:txBody>
          <a:bodyPr wrap="none" rtlCol="0">
            <a:spAutoFit/>
          </a:bodyPr>
          <a:lstStyle/>
          <a:p>
            <a:r>
              <a:rPr lang="en-US" dirty="0"/>
              <a:t>Mass of water in floc</a:t>
            </a:r>
          </a:p>
        </p:txBody>
      </p:sp>
      <p:pic>
        <p:nvPicPr>
          <p:cNvPr id="39" name="Picture 38"/>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163974" y="2640373"/>
            <a:ext cx="3634658" cy="690020"/>
          </a:xfrm>
          <a:prstGeom prst="rect">
            <a:avLst/>
          </a:prstGeom>
        </p:spPr>
      </p:pic>
      <p:pic>
        <p:nvPicPr>
          <p:cNvPr id="52" name="Picture 51"/>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043534" y="4820082"/>
            <a:ext cx="3648695" cy="431263"/>
          </a:xfrm>
          <a:prstGeom prst="rect">
            <a:avLst/>
          </a:prstGeom>
        </p:spPr>
      </p:pic>
      <p:sp>
        <p:nvSpPr>
          <p:cNvPr id="41" name="TextBox 40"/>
          <p:cNvSpPr txBox="1"/>
          <p:nvPr/>
        </p:nvSpPr>
        <p:spPr>
          <a:xfrm>
            <a:off x="5597779" y="4812772"/>
            <a:ext cx="5097870" cy="523220"/>
          </a:xfrm>
          <a:prstGeom prst="rect">
            <a:avLst/>
          </a:prstGeom>
          <a:noFill/>
        </p:spPr>
        <p:txBody>
          <a:bodyPr wrap="none" rtlCol="0">
            <a:spAutoFit/>
          </a:bodyPr>
          <a:lstStyle/>
          <a:p>
            <a:r>
              <a:rPr lang="en-US" dirty="0"/>
              <a:t>Mass of floc made of water + clay</a:t>
            </a:r>
          </a:p>
        </p:txBody>
      </p:sp>
    </p:spTree>
    <p:extLst>
      <p:ext uri="{BB962C8B-B14F-4D97-AF65-F5344CB8AC3E}">
        <p14:creationId xmlns:p14="http://schemas.microsoft.com/office/powerpoint/2010/main" val="19806468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Clay + Coagulant nanoparticle density (clay dominates)</a:t>
            </a:r>
          </a:p>
        </p:txBody>
      </p:sp>
      <p:pic>
        <p:nvPicPr>
          <p:cNvPr id="8" name="Picture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66463" y="1911206"/>
            <a:ext cx="6848072" cy="431265"/>
          </a:xfrm>
          <a:prstGeom prst="rect">
            <a:avLst/>
          </a:prstGeom>
        </p:spPr>
      </p:pic>
      <p:pic>
        <p:nvPicPr>
          <p:cNvPr id="11" name="Picture 10"/>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8959" y="2666444"/>
            <a:ext cx="8308352" cy="431265"/>
          </a:xfrm>
          <a:prstGeom prst="rect">
            <a:avLst/>
          </a:prstGeom>
        </p:spPr>
      </p:pic>
      <p:pic>
        <p:nvPicPr>
          <p:cNvPr id="15" name="Picture 14"/>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88960" y="3557075"/>
            <a:ext cx="8412657" cy="431265"/>
          </a:xfrm>
          <a:prstGeom prst="rect">
            <a:avLst/>
          </a:prstGeom>
        </p:spPr>
      </p:pic>
    </p:spTree>
    <p:extLst>
      <p:ext uri="{BB962C8B-B14F-4D97-AF65-F5344CB8AC3E}">
        <p14:creationId xmlns:p14="http://schemas.microsoft.com/office/powerpoint/2010/main" val="170145576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Clay + Coagulant nanoparticle density (clay dominates)</a:t>
            </a:r>
          </a:p>
        </p:txBody>
      </p:sp>
      <p:pic>
        <p:nvPicPr>
          <p:cNvPr id="6" name="Picture 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7200" y="1939966"/>
            <a:ext cx="2200448" cy="850493"/>
          </a:xfrm>
          <a:prstGeom prst="rect">
            <a:avLst/>
          </a:prstGeom>
        </p:spPr>
      </p:pic>
      <p:pic>
        <p:nvPicPr>
          <p:cNvPr id="21" name="Picture 2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09665" y="1985024"/>
            <a:ext cx="4636872" cy="258406"/>
          </a:xfrm>
          <a:prstGeom prst="rect">
            <a:avLst/>
          </a:prstGeom>
        </p:spPr>
      </p:pic>
      <p:pic>
        <p:nvPicPr>
          <p:cNvPr id="22" name="Picture 2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59266" y="3149379"/>
            <a:ext cx="6288426" cy="894623"/>
          </a:xfrm>
          <a:prstGeom prst="rect">
            <a:avLst/>
          </a:prstGeom>
        </p:spPr>
      </p:pic>
      <p:pic>
        <p:nvPicPr>
          <p:cNvPr id="23" name="Picture 22"/>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59266" y="4568238"/>
            <a:ext cx="5423892" cy="894623"/>
          </a:xfrm>
          <a:prstGeom prst="rect">
            <a:avLst/>
          </a:prstGeom>
        </p:spPr>
      </p:pic>
      <p:pic>
        <p:nvPicPr>
          <p:cNvPr id="24" name="Picture 23"/>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59266" y="5762447"/>
            <a:ext cx="5423892" cy="894623"/>
          </a:xfrm>
          <a:prstGeom prst="rect">
            <a:avLst/>
          </a:prstGeom>
        </p:spPr>
      </p:pic>
      <p:sp>
        <p:nvSpPr>
          <p:cNvPr id="20" name="TextBox 19"/>
          <p:cNvSpPr txBox="1"/>
          <p:nvPr/>
        </p:nvSpPr>
        <p:spPr>
          <a:xfrm>
            <a:off x="7105475" y="4781725"/>
            <a:ext cx="8981946" cy="523220"/>
          </a:xfrm>
          <a:prstGeom prst="rect">
            <a:avLst/>
          </a:prstGeom>
          <a:noFill/>
        </p:spPr>
        <p:txBody>
          <a:bodyPr wrap="none" rtlCol="0">
            <a:spAutoFit/>
          </a:bodyPr>
          <a:lstStyle/>
          <a:p>
            <a:r>
              <a:rPr lang="en-US" dirty="0"/>
              <a:t>Subtract water density from both sides to get buoyant density</a:t>
            </a:r>
          </a:p>
        </p:txBody>
      </p:sp>
    </p:spTree>
    <p:extLst>
      <p:ext uri="{BB962C8B-B14F-4D97-AF65-F5344CB8AC3E}">
        <p14:creationId xmlns:p14="http://schemas.microsoft.com/office/powerpoint/2010/main" val="307198949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 Coagulant nanoparticle density (clay dominates)</a:t>
            </a:r>
          </a:p>
        </p:txBody>
      </p:sp>
      <p:pic>
        <p:nvPicPr>
          <p:cNvPr id="11" name="Picture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41152" y="1608347"/>
            <a:ext cx="5464011" cy="894623"/>
          </a:xfrm>
          <a:prstGeom prst="rect">
            <a:avLst/>
          </a:prstGeom>
        </p:spPr>
      </p:pic>
      <p:pic>
        <p:nvPicPr>
          <p:cNvPr id="4" name="Picture 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766100" y="2409160"/>
            <a:ext cx="3091061" cy="605775"/>
          </a:xfrm>
          <a:prstGeom prst="rect">
            <a:avLst/>
          </a:prstGeom>
        </p:spPr>
      </p:pic>
      <p:pic>
        <p:nvPicPr>
          <p:cNvPr id="25" name="Picture 2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766100" y="1608347"/>
            <a:ext cx="2302753" cy="605773"/>
          </a:xfrm>
          <a:prstGeom prst="rect">
            <a:avLst/>
          </a:prstGeom>
        </p:spPr>
      </p:pic>
      <p:pic>
        <p:nvPicPr>
          <p:cNvPr id="12" name="Picture 11"/>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0199413" y="3014935"/>
            <a:ext cx="3885395" cy="1163406"/>
          </a:xfrm>
          <a:prstGeom prst="rect">
            <a:avLst/>
          </a:prstGeom>
        </p:spPr>
      </p:pic>
      <p:pic>
        <p:nvPicPr>
          <p:cNvPr id="9" name="Picture 8">
            <a:extLst>
              <a:ext uri="{FF2B5EF4-FFF2-40B4-BE49-F238E27FC236}">
                <a16:creationId xmlns:a16="http://schemas.microsoft.com/office/drawing/2014/main" id="{24140AAF-9DB4-481B-BD0C-3E797441024A}"/>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41152" y="6193619"/>
            <a:ext cx="5248000" cy="664381"/>
          </a:xfrm>
          <a:prstGeom prst="rect">
            <a:avLst/>
          </a:prstGeom>
        </p:spPr>
      </p:pic>
      <p:pic>
        <p:nvPicPr>
          <p:cNvPr id="27" name="Picture 2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822157" y="2882947"/>
            <a:ext cx="7698556" cy="1247658"/>
          </a:xfrm>
          <a:prstGeom prst="rect">
            <a:avLst/>
          </a:prstGeom>
        </p:spPr>
      </p:pic>
      <p:pic>
        <p:nvPicPr>
          <p:cNvPr id="20" name="Picture 19"/>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799034" y="3114208"/>
            <a:ext cx="3682801" cy="1163406"/>
          </a:xfrm>
          <a:prstGeom prst="rect">
            <a:avLst/>
          </a:prstGeom>
        </p:spPr>
      </p:pic>
      <p:pic>
        <p:nvPicPr>
          <p:cNvPr id="23" name="Picture 22"/>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766100" y="4838934"/>
            <a:ext cx="4828157" cy="1163409"/>
          </a:xfrm>
          <a:prstGeom prst="rect">
            <a:avLst/>
          </a:prstGeom>
        </p:spPr>
      </p:pic>
      <p:pic>
        <p:nvPicPr>
          <p:cNvPr id="28" name="Picture 27"/>
          <p:cNvPicPr>
            <a:picLocks noChangeAspect="1"/>
          </p:cNvPicPr>
          <p:nvPr>
            <p:custDataLst>
              <p:tags r:id="rId9"/>
            </p:custDataLst>
          </p:nvPr>
        </p:nvPicPr>
        <p:blipFill>
          <a:blip r:embed="rId16" cstate="print">
            <a:extLst>
              <a:ext uri="{28A0092B-C50C-407E-A947-70E740481C1C}">
                <a14:useLocalDpi xmlns:a14="http://schemas.microsoft.com/office/drawing/2010/main" val="0"/>
              </a:ext>
            </a:extLst>
          </a:blip>
          <a:stretch>
            <a:fillRect/>
          </a:stretch>
        </p:blipFill>
        <p:spPr>
          <a:xfrm>
            <a:off x="-1822157" y="4394294"/>
            <a:ext cx="7698556" cy="1247658"/>
          </a:xfrm>
          <a:prstGeom prst="rect">
            <a:avLst/>
          </a:prstGeom>
        </p:spPr>
      </p:pic>
    </p:spTree>
    <p:extLst>
      <p:ext uri="{BB962C8B-B14F-4D97-AF65-F5344CB8AC3E}">
        <p14:creationId xmlns:p14="http://schemas.microsoft.com/office/powerpoint/2010/main" val="41541278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happens as coagulant dose increases?</a:t>
            </a:r>
          </a:p>
        </p:txBody>
      </p:sp>
      <p:sp>
        <p:nvSpPr>
          <p:cNvPr id="3" name="Content Placeholder 2"/>
          <p:cNvSpPr>
            <a:spLocks noGrp="1"/>
          </p:cNvSpPr>
          <p:nvPr>
            <p:ph idx="1"/>
          </p:nvPr>
        </p:nvSpPr>
        <p:spPr/>
        <p:txBody>
          <a:bodyPr/>
          <a:lstStyle/>
          <a:p>
            <a:r>
              <a:rPr lang="en-US" dirty="0"/>
              <a:t>Coagulant nanoparticle aggregation begins</a:t>
            </a:r>
          </a:p>
          <a:p>
            <a:r>
              <a:rPr lang="en-US" dirty="0"/>
              <a:t>Collisions between nanoparticles and other particles and other nanoparticles are driven by diffusion</a:t>
            </a:r>
          </a:p>
          <a:p>
            <a:r>
              <a:rPr lang="en-US" dirty="0"/>
              <a:t>Perhaps the probability of a collision with clay or an other nanoparticle is based on the total surface area of the different types of particles</a:t>
            </a:r>
          </a:p>
          <a:p>
            <a:r>
              <a:rPr lang="en-US" dirty="0"/>
              <a:t>Perhaps assume that surface area is conservative even as the particles aggregate?</a:t>
            </a:r>
          </a:p>
        </p:txBody>
      </p:sp>
    </p:spTree>
    <p:extLst>
      <p:ext uri="{BB962C8B-B14F-4D97-AF65-F5344CB8AC3E}">
        <p14:creationId xmlns:p14="http://schemas.microsoft.com/office/powerpoint/2010/main" val="253224284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Density Hypotheses (fluffy flocs)</a:t>
            </a:r>
          </a:p>
        </p:txBody>
      </p:sp>
      <p:sp>
        <p:nvSpPr>
          <p:cNvPr id="3" name="Content Placeholder 2"/>
          <p:cNvSpPr>
            <a:spLocks noGrp="1"/>
          </p:cNvSpPr>
          <p:nvPr>
            <p:ph idx="1"/>
          </p:nvPr>
        </p:nvSpPr>
        <p:spPr/>
        <p:txBody>
          <a:bodyPr/>
          <a:lstStyle/>
          <a:p>
            <a:r>
              <a:rPr lang="en-US" dirty="0"/>
              <a:t>Coagulant nanoparticles partially cover clay: core particle is clay with partial coverage by nanoparticles up to 50% coverage</a:t>
            </a:r>
          </a:p>
          <a:p>
            <a:pPr lvl="1"/>
            <a:r>
              <a:rPr lang="en-US" dirty="0"/>
              <a:t>core particle is clay coated with some coagulant nanoparticles</a:t>
            </a:r>
          </a:p>
          <a:p>
            <a:pPr lvl="1"/>
            <a:r>
              <a:rPr lang="en-US" dirty="0"/>
              <a:t>density must account for clay, coagulant nanoparticles, and water</a:t>
            </a:r>
          </a:p>
          <a:p>
            <a:r>
              <a:rPr lang="en-US" dirty="0"/>
              <a:t>Coagulant nanoparticles flocculate to same size as clay and then combine with clay (same size particles can collide): </a:t>
            </a:r>
          </a:p>
          <a:p>
            <a:pPr lvl="1"/>
            <a:r>
              <a:rPr lang="en-US" dirty="0"/>
              <a:t>core particle is part of a clay particle and part of a coagulant aggregate that is then coated with some coagulant nanoparticles</a:t>
            </a:r>
          </a:p>
          <a:p>
            <a:endParaRPr lang="en-US" dirty="0"/>
          </a:p>
        </p:txBody>
      </p:sp>
    </p:spTree>
    <p:extLst>
      <p:ext uri="{BB962C8B-B14F-4D97-AF65-F5344CB8AC3E}">
        <p14:creationId xmlns:p14="http://schemas.microsoft.com/office/powerpoint/2010/main" val="10164134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259" y="2097902"/>
            <a:ext cx="2116203" cy="429258"/>
          </a:xfrm>
          <a:prstGeom prst="rect">
            <a:avLst/>
          </a:prstGeom>
        </p:spPr>
      </p:pic>
      <p:sp>
        <p:nvSpPr>
          <p:cNvPr id="6" name="TextBox 5"/>
          <p:cNvSpPr txBox="1"/>
          <p:nvPr/>
        </p:nvSpPr>
        <p:spPr>
          <a:xfrm>
            <a:off x="864066" y="2936147"/>
            <a:ext cx="184731"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9072089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3" name="Picture 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1"/>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2"/>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2" name="Picture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4"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collide.</a:t>
            </a:r>
          </a:p>
        </p:txBody>
      </p:sp>
      <p:pic>
        <p:nvPicPr>
          <p:cNvPr id="22650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collisions in flocculators (and rapid mix units!) are dominated by viscous shear</a:t>
            </a:r>
          </a:p>
        </p:txBody>
      </p:sp>
      <p:pic>
        <p:nvPicPr>
          <p:cNvPr id="2" name="Picture 1">
            <a:extLst>
              <a:ext uri="{FF2B5EF4-FFF2-40B4-BE49-F238E27FC236}">
                <a16:creationId xmlns:a16="http://schemas.microsoft.com/office/drawing/2014/main" id="{8E060757-060A-4344-A95D-AAC6B4F9CD02}"/>
              </a:ext>
            </a:extLst>
          </p:cNvPr>
          <p:cNvPicPr/>
          <p:nvPr/>
        </p:nvPicPr>
        <p:blipFill>
          <a:blip r:embed="rId5"/>
          <a:stretch>
            <a:fillRect/>
          </a:stretch>
        </p:blipFill>
        <p:spPr>
          <a:xfrm>
            <a:off x="4921280" y="2774561"/>
            <a:ext cx="3476625" cy="2809875"/>
          </a:xfrm>
          <a:prstGeom prst="rect">
            <a:avLst/>
          </a:prstGeom>
        </p:spPr>
      </p:pic>
      <p:pic>
        <p:nvPicPr>
          <p:cNvPr id="4" name="Picture 3">
            <a:extLst>
              <a:ext uri="{FF2B5EF4-FFF2-40B4-BE49-F238E27FC236}">
                <a16:creationId xmlns:a16="http://schemas.microsoft.com/office/drawing/2014/main" id="{FF486583-7EBB-476B-A1BE-BAB0C7BE4E1F}"/>
              </a:ext>
            </a:extLst>
          </p:cNvPr>
          <p:cNvPicPr/>
          <p:nvPr/>
        </p:nvPicPr>
        <p:blipFill>
          <a:blip r:embed="rId6"/>
          <a:stretch>
            <a:fillRect/>
          </a:stretch>
        </p:blipFill>
        <p:spPr>
          <a:xfrm>
            <a:off x="909368" y="2829914"/>
            <a:ext cx="3581400" cy="2733675"/>
          </a:xfrm>
          <a:prstGeom prst="rect">
            <a:avLst/>
          </a:prstGeom>
        </p:spPr>
      </p:pic>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74" name="Equation" r:id="rId6" imgW="253800" imgH="266400" progId="Equation.DSMT4">
                    <p:embed/>
                  </p:oleObj>
                </mc:Choice>
                <mc:Fallback>
                  <p:oleObj name="Equation" r:id="rId6" imgW="253800" imgH="266400" progId="Equation.DSMT4">
                    <p:embed/>
                    <p:pic>
                      <p:nvPicPr>
                        <p:cNvPr id="0" name="Object 14"/>
                        <p:cNvPicPr>
                          <a:picLocks noChangeArrowheads="1"/>
                        </p:cNvPicPr>
                        <p:nvPr/>
                      </p:nvPicPr>
                      <p:blipFill>
                        <a:blip r:embed="rId7"/>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7812" y="706004"/>
            <a:ext cx="935619" cy="252952"/>
          </a:xfrm>
          <a:prstGeom prst="rect">
            <a:avLst/>
          </a:prstGeom>
        </p:spPr>
      </p:pic>
      <p:pic>
        <p:nvPicPr>
          <p:cNvPr id="152" name="Picture 151">
            <a:extLst>
              <a:ext uri="{FF2B5EF4-FFF2-40B4-BE49-F238E27FC236}">
                <a16:creationId xmlns:a16="http://schemas.microsoft.com/office/drawing/2014/main" id="{2F559CFC-3E05-4830-A967-E1F0CB78CB3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23863" y="6441777"/>
            <a:ext cx="2279135" cy="336060"/>
          </a:xfrm>
          <a:prstGeom prst="rect">
            <a:avLst/>
          </a:prstGeom>
        </p:spPr>
      </p:pic>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par>
                    <p:cTn id="421" fill="hold">
                      <p:stCondLst>
                        <p:cond delay="indefinite"/>
                      </p:stCondLst>
                      <p:childTnLst>
                        <p:par>
                          <p:cTn id="422" fill="hold">
                            <p:stCondLst>
                              <p:cond delay="0"/>
                            </p:stCondLst>
                            <p:childTnLst>
                              <p:par>
                                <p:cTn id="423" presetID="1" presetClass="entr" presetSubtype="0" fill="hold" nodeType="clickEffect">
                                  <p:stCondLst>
                                    <p:cond delay="0"/>
                                  </p:stCondLst>
                                  <p:childTnLst>
                                    <p:set>
                                      <p:cBhvr>
                                        <p:cTn id="424"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
        <p:nvSpPr>
          <p:cNvPr id="3" name="TextBox 2"/>
          <p:cNvSpPr txBox="1"/>
          <p:nvPr/>
        </p:nvSpPr>
        <p:spPr>
          <a:xfrm>
            <a:off x="6974457" y="3528646"/>
            <a:ext cx="1940943" cy="2246769"/>
          </a:xfrm>
          <a:prstGeom prst="rect">
            <a:avLst/>
          </a:prstGeom>
          <a:noFill/>
        </p:spPr>
        <p:txBody>
          <a:bodyPr wrap="square" rtlCol="0">
            <a:spAutoFit/>
          </a:bodyPr>
          <a:lstStyle/>
          <a:p>
            <a:r>
              <a:rPr lang="en-US" dirty="0"/>
              <a:t>No evidence here of two flocculation regimes</a:t>
            </a:r>
          </a:p>
        </p:txBody>
      </p:sp>
    </p:spTree>
    <p:extLst>
      <p:ext uri="{BB962C8B-B14F-4D97-AF65-F5344CB8AC3E}">
        <p14:creationId xmlns:p14="http://schemas.microsoft.com/office/powerpoint/2010/main" val="5810225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4345338"/>
            <a:ext cx="3212538" cy="1015663"/>
          </a:xfrm>
          <a:prstGeom prst="rect">
            <a:avLst/>
          </a:prstGeom>
          <a:noFill/>
        </p:spPr>
        <p:txBody>
          <a:bodyPr wrap="square" rtlCol="0">
            <a:spAutoFit/>
          </a:bodyPr>
          <a:lstStyle/>
          <a:p>
            <a:pPr algn="ctr"/>
            <a:r>
              <a:rPr lang="en-US" sz="2000" dirty="0">
                <a:latin typeface="+mn-lt"/>
              </a:rPr>
              <a:t>Rate constant (model fitting parameter) : includes info on size distribution</a:t>
            </a:r>
          </a:p>
        </p:txBody>
      </p:sp>
      <p:cxnSp>
        <p:nvCxnSpPr>
          <p:cNvPr id="484" name="Elbow Connector 483"/>
          <p:cNvCxnSpPr>
            <a:cxnSpLocks/>
            <a:stCxn id="482" idx="3"/>
          </p:cNvCxnSpPr>
          <p:nvPr/>
        </p:nvCxnSpPr>
        <p:spPr>
          <a:xfrm flipV="1">
            <a:off x="3463391" y="2624580"/>
            <a:ext cx="685440" cy="222859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1">
            <a:hlinkClick r:id="" action="ppaction://noaction"/>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0360" y="5500833"/>
            <a:ext cx="2337402" cy="824107"/>
          </a:xfrm>
          <a:prstGeom prst="rect">
            <a:avLst/>
          </a:prstGeom>
        </p:spPr>
      </p:pic>
      <p:pic>
        <p:nvPicPr>
          <p:cNvPr id="13" name="Picture 12 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7" name="Picture 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921237" y="1020732"/>
            <a:ext cx="1112394" cy="263127"/>
          </a:xfrm>
          <a:prstGeom prst="rect">
            <a:avLst/>
          </a:prstGeom>
        </p:spPr>
      </p:pic>
      <p:pic>
        <p:nvPicPr>
          <p:cNvPr id="5" name="Picture 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03927" y="2011100"/>
            <a:ext cx="4582630" cy="928837"/>
          </a:xfrm>
          <a:prstGeom prst="rect">
            <a:avLst/>
          </a:prstGeom>
        </p:spPr>
      </p:pic>
      <p:cxnSp>
        <p:nvCxnSpPr>
          <p:cNvPr id="20" name="Elbow Connector 19"/>
          <p:cNvCxnSpPr>
            <a:cxnSpLocks/>
          </p:cNvCxnSpPr>
          <p:nvPr/>
        </p:nvCxnSpPr>
        <p:spPr>
          <a:xfrm rot="16200000" flipV="1">
            <a:off x="1829990" y="2726234"/>
            <a:ext cx="259287" cy="55981"/>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02032" y="2938955"/>
            <a:ext cx="3212538" cy="1015663"/>
          </a:xfrm>
          <a:prstGeom prst="rect">
            <a:avLst/>
          </a:prstGeom>
          <a:noFill/>
        </p:spPr>
        <p:txBody>
          <a:bodyPr wrap="square" rtlCol="0">
            <a:spAutoFit/>
          </a:bodyPr>
          <a:lstStyle/>
          <a:p>
            <a:pPr algn="ctr"/>
            <a:r>
              <a:rPr lang="en-US" sz="2000" dirty="0">
                <a:latin typeface="+mn-lt"/>
              </a:rPr>
              <a:t>Dimensionless concentration of particles that don’t settle</a:t>
            </a:r>
          </a:p>
        </p:txBody>
      </p:sp>
    </p:spTree>
    <p:extLst>
      <p:ext uri="{BB962C8B-B14F-4D97-AF65-F5344CB8AC3E}">
        <p14:creationId xmlns:p14="http://schemas.microsoft.com/office/powerpoint/2010/main" val="36441699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3" name="Picture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810244" y="1633744"/>
            <a:ext cx="1112394" cy="263127"/>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6" name="Picture 5"/>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21734" y="2382041"/>
            <a:ext cx="3793432" cy="552458"/>
          </a:xfrm>
          <a:prstGeom prst="rect">
            <a:avLst/>
          </a:prstGeom>
        </p:spPr>
      </p:pic>
      <p:pic>
        <p:nvPicPr>
          <p:cNvPr id="8" name="Picture 7"/>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35022" y="3358389"/>
            <a:ext cx="3475842" cy="576456"/>
          </a:xfrm>
          <a:prstGeom prst="rect">
            <a:avLst/>
          </a:prstGeom>
        </p:spPr>
      </p:pic>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355842" y="6153661"/>
            <a:ext cx="828952" cy="222476"/>
          </a:xfrm>
          <a:prstGeom prst="rect">
            <a:avLst/>
          </a:prstGeom>
          <a:solidFill>
            <a:schemeClr val="bg1"/>
          </a:solidFill>
        </p:spPr>
      </p:pic>
      <p:pic>
        <p:nvPicPr>
          <p:cNvPr id="12" name="Picture 11"/>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11" name="Picture 1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901415"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particle concentration</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8123" y="2816627"/>
            <a:ext cx="2184400" cy="616113"/>
          </a:xfrm>
          <a:prstGeom prst="rect">
            <a:avLst/>
          </a:prstGeom>
        </p:spPr>
      </p:pic>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292042" y="2816627"/>
            <a:ext cx="1773309" cy="684190"/>
          </a:xfrm>
          <a:prstGeom prst="rect">
            <a:avLst/>
          </a:prstGeom>
        </p:spPr>
      </p:pic>
      <p:pic>
        <p:nvPicPr>
          <p:cNvPr id="6" name="Picture 5"/>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8123" y="3821999"/>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292042" y="3822000"/>
            <a:ext cx="2234565" cy="823542"/>
          </a:xfrm>
          <a:prstGeom prst="rect">
            <a:avLst/>
          </a:prstGeom>
        </p:spPr>
      </p:pic>
      <p:sp>
        <p:nvSpPr>
          <p:cNvPr id="3" name="TextBox 2"/>
          <p:cNvSpPr txBox="1"/>
          <p:nvPr/>
        </p:nvSpPr>
        <p:spPr>
          <a:xfrm>
            <a:off x="120221" y="5166387"/>
            <a:ext cx="8096832" cy="1569660"/>
          </a:xfrm>
          <a:prstGeom prst="rect">
            <a:avLst/>
          </a:prstGeom>
          <a:noFill/>
        </p:spPr>
        <p:txBody>
          <a:bodyPr wrap="none" rtlCol="0">
            <a:spAutoFit/>
          </a:bodyPr>
          <a:lstStyle/>
          <a:p>
            <a:r>
              <a:rPr lang="en-US" sz="2400" dirty="0"/>
              <a:t>k </a:t>
            </a:r>
            <a:r>
              <a:rPr lang="en-US" sz="2400" dirty="0">
                <a:hlinkClick r:id="rId14"/>
              </a:rPr>
              <a:t>determined by William </a:t>
            </a:r>
            <a:r>
              <a:rPr lang="en-US" sz="2400" dirty="0" err="1">
                <a:hlinkClick r:id="rId14"/>
              </a:rPr>
              <a:t>Pennock</a:t>
            </a:r>
            <a:r>
              <a:rPr lang="en-US" sz="2400" dirty="0"/>
              <a:t> to have a value of about 0.03.</a:t>
            </a:r>
          </a:p>
          <a:p>
            <a:r>
              <a:rPr lang="en-US" sz="2400" dirty="0"/>
              <a:t>Clay diameter assumed to be 7 micrometer</a:t>
            </a:r>
          </a:p>
          <a:p>
            <a:r>
              <a:rPr lang="en-US" sz="2400" dirty="0"/>
              <a:t>68 NTU = 100 mg/L Kaolin clay</a:t>
            </a:r>
          </a:p>
          <a:p>
            <a:r>
              <a:rPr lang="en-US" sz="2400" dirty="0"/>
              <a:t>Coagulant nanoparticles = 90 nm in diameter</a:t>
            </a:r>
          </a:p>
        </p:txBody>
      </p:sp>
    </p:spTree>
    <p:extLst>
      <p:ext uri="{BB962C8B-B14F-4D97-AF65-F5344CB8AC3E}">
        <p14:creationId xmlns:p14="http://schemas.microsoft.com/office/powerpoint/2010/main" val="180119584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Surface Water often has Natural Organic Matter (NOM)</a:t>
            </a:r>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a:t>Natural Organic Matter (NOM)</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attachment efficiency</a:t>
            </a:r>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Dissolved organic matter changes flocculation</a:t>
            </a:r>
          </a:p>
        </p:txBody>
      </p:sp>
      <p:grpSp>
        <p:nvGrpSpPr>
          <p:cNvPr id="24" name="Group 23"/>
          <p:cNvGrpSpPr/>
          <p:nvPr/>
        </p:nvGrpSpPr>
        <p:grpSpPr>
          <a:xfrm>
            <a:off x="1604950" y="1557875"/>
            <a:ext cx="5847922" cy="5136899"/>
            <a:chOff x="5929300" y="1662650"/>
            <a:chExt cx="5847922" cy="5136899"/>
          </a:xfrm>
        </p:grpSpPr>
        <p:sp>
          <p:nvSpPr>
            <p:cNvPr id="25" name="TextBox 24"/>
            <p:cNvSpPr txBox="1"/>
            <p:nvPr/>
          </p:nvSpPr>
          <p:spPr>
            <a:xfrm rot="16200000">
              <a:off x="4825793" y="2975788"/>
              <a:ext cx="2576346" cy="369332"/>
            </a:xfrm>
            <a:prstGeom prst="rect">
              <a:avLst/>
            </a:prstGeom>
            <a:noFill/>
          </p:spPr>
          <p:txBody>
            <a:bodyPr wrap="none" rtlCol="0">
              <a:spAutoFit/>
            </a:bodyPr>
            <a:lstStyle/>
            <a:p>
              <a:r>
                <a:rPr lang="en-US" sz="1800" dirty="0"/>
                <a:t>-log of fraction remaining</a:t>
              </a:r>
            </a:p>
          </p:txBody>
        </p:sp>
        <p:grpSp>
          <p:nvGrpSpPr>
            <p:cNvPr id="26" name="Group 25"/>
            <p:cNvGrpSpPr/>
            <p:nvPr/>
          </p:nvGrpSpPr>
          <p:grpSpPr>
            <a:xfrm>
              <a:off x="6281293" y="1662650"/>
              <a:ext cx="5495929" cy="5136899"/>
              <a:chOff x="6281293" y="1662650"/>
              <a:chExt cx="5495929" cy="5136899"/>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293" y="1662650"/>
                <a:ext cx="5495929" cy="5136899"/>
              </a:xfrm>
              <a:prstGeom prst="rect">
                <a:avLst/>
              </a:prstGeom>
            </p:spPr>
          </p:pic>
          <p:sp>
            <p:nvSpPr>
              <p:cNvPr id="28" name="TextBox 27"/>
              <p:cNvSpPr txBox="1"/>
              <p:nvPr/>
            </p:nvSpPr>
            <p:spPr>
              <a:xfrm>
                <a:off x="7025332" y="2202549"/>
                <a:ext cx="1422184" cy="369332"/>
              </a:xfrm>
              <a:prstGeom prst="rect">
                <a:avLst/>
              </a:prstGeom>
              <a:noFill/>
            </p:spPr>
            <p:txBody>
              <a:bodyPr wrap="none" rtlCol="0">
                <a:spAutoFit/>
              </a:bodyPr>
              <a:lstStyle/>
              <a:p>
                <a:r>
                  <a:rPr lang="en-US" sz="1800" dirty="0"/>
                  <a:t>90% removal</a:t>
                </a:r>
              </a:p>
            </p:txBody>
          </p:sp>
        </p:grpSp>
      </p:grpSp>
      <p:cxnSp>
        <p:nvCxnSpPr>
          <p:cNvPr id="29" name="Straight Arrow Connector 28"/>
          <p:cNvCxnSpPr/>
          <p:nvPr/>
        </p:nvCxnSpPr>
        <p:spPr>
          <a:xfrm>
            <a:off x="5076092" y="1910862"/>
            <a:ext cx="1067861" cy="18574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143953" y="3715468"/>
            <a:ext cx="1303283" cy="646331"/>
          </a:xfrm>
          <a:prstGeom prst="rect">
            <a:avLst/>
          </a:prstGeom>
          <a:noFill/>
        </p:spPr>
        <p:txBody>
          <a:bodyPr wrap="square" rtlCol="0">
            <a:spAutoFit/>
          </a:bodyPr>
          <a:lstStyle/>
          <a:p>
            <a:r>
              <a:rPr lang="en-US" sz="1800" dirty="0"/>
              <a:t>Increased </a:t>
            </a:r>
            <a:r>
              <a:rPr lang="en-US" sz="1800" dirty="0" err="1"/>
              <a:t>humic</a:t>
            </a:r>
            <a:r>
              <a:rPr lang="en-US" sz="1800" dirty="0"/>
              <a:t> acid</a:t>
            </a:r>
          </a:p>
        </p:txBody>
      </p:sp>
    </p:spTree>
    <p:extLst>
      <p:ext uri="{BB962C8B-B14F-4D97-AF65-F5344CB8AC3E}">
        <p14:creationId xmlns:p14="http://schemas.microsoft.com/office/powerpoint/2010/main" val="153712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water turbidity can be predicted!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436" y="1865763"/>
            <a:ext cx="5258998" cy="4992237"/>
          </a:xfrm>
          <a:prstGeom prst="rect">
            <a:avLst/>
          </a:prstGeom>
        </p:spPr>
      </p:pic>
      <p:sp>
        <p:nvSpPr>
          <p:cNvPr id="4" name="TextBox 3"/>
          <p:cNvSpPr txBox="1"/>
          <p:nvPr/>
        </p:nvSpPr>
        <p:spPr>
          <a:xfrm rot="16200000">
            <a:off x="409556" y="3181116"/>
            <a:ext cx="2834430" cy="400110"/>
          </a:xfrm>
          <a:prstGeom prst="rect">
            <a:avLst/>
          </a:prstGeom>
          <a:noFill/>
        </p:spPr>
        <p:txBody>
          <a:bodyPr wrap="none" rtlCol="0">
            <a:spAutoFit/>
          </a:bodyPr>
          <a:lstStyle/>
          <a:p>
            <a:r>
              <a:rPr lang="en-US" sz="2000" dirty="0"/>
              <a:t>-log of fraction remaining</a:t>
            </a:r>
          </a:p>
        </p:txBody>
      </p:sp>
      <p:sp>
        <p:nvSpPr>
          <p:cNvPr id="5" name="TextBox 4"/>
          <p:cNvSpPr txBox="1"/>
          <p:nvPr/>
        </p:nvSpPr>
        <p:spPr>
          <a:xfrm>
            <a:off x="2760376" y="2942960"/>
            <a:ext cx="1398716" cy="369332"/>
          </a:xfrm>
          <a:prstGeom prst="rect">
            <a:avLst/>
          </a:prstGeom>
          <a:noFill/>
        </p:spPr>
        <p:txBody>
          <a:bodyPr wrap="none" rtlCol="0">
            <a:spAutoFit/>
          </a:bodyPr>
          <a:lstStyle/>
          <a:p>
            <a:r>
              <a:rPr lang="en-US" dirty="0"/>
              <a:t>90% removal</a:t>
            </a:r>
          </a:p>
        </p:txBody>
      </p:sp>
    </p:spTree>
    <p:extLst>
      <p:ext uri="{BB962C8B-B14F-4D97-AF65-F5344CB8AC3E}">
        <p14:creationId xmlns:p14="http://schemas.microsoft.com/office/powerpoint/2010/main" val="338162788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design (we are working on this!)</a:t>
            </a:r>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a:t>
            </a:r>
            <a:r>
              <a:rPr lang="en-US" sz="3200" dirty="0"/>
              <a:t>AguaClara Hydraulic Flocculation Model</a:t>
            </a:r>
            <a:endParaRPr lang="en-US" dirty="0"/>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a:t>In fluid shear only similarly sized particles can collide</a:t>
            </a:r>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primary particles decreases</a:t>
            </a:r>
          </a:p>
          <a:p>
            <a:pPr>
              <a:lnSpc>
                <a:spcPct val="90000"/>
              </a:lnSpc>
            </a:pPr>
            <a:r>
              <a:rPr lang="en-US" sz="2800" dirty="0"/>
              <a:t>Primary particles can’t attach to flocs in shear flow</a:t>
            </a:r>
          </a:p>
          <a:p>
            <a:pPr lvl="1">
              <a:lnSpc>
                <a:spcPct val="90000"/>
              </a:lnSpc>
            </a:pPr>
            <a:r>
              <a:rPr lang="en-US" sz="2400" dirty="0"/>
              <a:t>Likely because of the boundary layer of fluid around the floc</a:t>
            </a:r>
          </a:p>
          <a:p>
            <a:pPr>
              <a:lnSpc>
                <a:spcPct val="90000"/>
              </a:lnSpc>
            </a:pPr>
            <a:r>
              <a:rPr lang="en-US" sz="2800" dirty="0"/>
              <a:t>Getting rid of the last primary particles is our challenge!</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a:t>Why 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317513" y="296174"/>
            <a:ext cx="3553641"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82"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600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5619"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90043" y="1018237"/>
            <a:ext cx="1060571" cy="256000"/>
          </a:xfrm>
          <a:prstGeom prst="rect">
            <a:avLst/>
          </a:prstGeom>
        </p:spPr>
      </p:pic>
    </p:spTree>
    <p:extLst>
      <p:ext uri="{BB962C8B-B14F-4D97-AF65-F5344CB8AC3E}">
        <p14:creationId xmlns:p14="http://schemas.microsoft.com/office/powerpoint/2010/main" val="2526445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0.00092 C 0.08073 -0.0037 0.55955 0.02269 0.60504 -0.00602 C 0.7 -0.05278 0.70018 -0.02708 0.73611 -0.03472 " pathEditMode="relative" rAng="0" ptsTypes="AAA">
                                      <p:cBhvr>
                                        <p:cTn id="10" dur="10000" fill="hold"/>
                                        <p:tgtEl>
                                          <p:spTgt spid="5"/>
                                        </p:tgtEl>
                                        <p:attrNameLst>
                                          <p:attrName>ppt_x</p:attrName>
                                          <p:attrName>ppt_y</p:attrName>
                                        </p:attrNameLst>
                                      </p:cBhvr>
                                      <p:rCtr x="36806"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7" y="1564210"/>
            <a:ext cx="1609143" cy="422857"/>
          </a:xfrm>
          <a:prstGeom prst="rect">
            <a:avLst/>
          </a:prstGeom>
        </p:spPr>
      </p:pic>
      <p:pic>
        <p:nvPicPr>
          <p:cNvPr id="3" name="Picture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067870" y="5786120"/>
            <a:ext cx="1924571"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 _{Plate}\frac{{\bar v}^3}{W_{Plate}}$$&#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24.9719"/>
  <p:tag name="ORIGINALWIDTH" val="989.8762"/>
  <p:tag name="LATEXADDIN" val="\documentclass{article}&#10;\usepackage{amsmath}&#10;\pagestyle{empty}&#10;\begin{document}&#10;&#10;$$d = d_{Clay} n_{Clay}^\frac{1}{D_{Fractal}}$$&#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527.934"/>
  <p:tag name="LATEXADDIN" val="\documentclass{article}&#10;\usepackage{amsmath}&#10;\pagestyle{empty}&#10;\begin{document}&#10;&#10;$\varepsilon  = \nu {G_{CS}^2}$&#10;&#10;&#10;\end{document}"/>
  <p:tag name="IGUANATEXSIZE" val="30"/>
  <p:tag name="IGUANATEXCURSOR" val="108"/>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26.4716"/>
  <p:tag name="ORIGINALWIDTH" val="1155.605"/>
  <p:tag name="LATEXADDIN" val="\documentclass{article}&#10;\usepackage{amsmath}&#10;\pagestyle{empty}&#10;\begin{document}&#10;&#10;$$\rlap{--}V_{Clay}^{Floc} = n_{Clay} \frac{\pi}{6} d_{Clay}^3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26.4716"/>
  <p:tag name="ORIGINALWIDTH" val="2236.97"/>
  <p:tag name="LATEXADDIN" val="\documentclass{article}&#10;\usepackage{amsmath}&#10;\pagestyle{empty}&#10;\begin{document}&#10;&#10;$$M_{Clay}^{Floc} = \rho_{Clay} \rlap{--}V_{Clay}^{Floc} = n_{Clay}\rho_{Clay}  \frac{\pi}{6} d_{Clay}^3 $$&#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252.344"/>
  <p:tag name="LATEXADDIN" val="\documentclass{article}&#10;\usepackage{amsmath}&#10;\pagestyle{empty}&#10;\begin{document}&#10;&#10;$$\rlap{--}V_{Total}^{Floc} =  \rlap{--}V_{H_2O}^{Floc} + \rlap{--}V_{Clay}^{Floc}  $$&#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1085.114"/>
  <p:tag name="LATEXADDIN" val="\documentclass{article}&#10;\usepackage{amsmath}&#10;\pagestyle{empty}&#10;\begin{document}&#10;&#10;$$M_{H_2O}^{Floc} = \rho_{H_2O} \rlap{--}V_{H_2O}^{Floc}  $$&#10;&#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1358.83"/>
  <p:tag name="LATEXADDIN" val="\documentclass{article}&#10;\usepackage{amsmath}&#10;\pagestyle{empty}&#10;\begin{document}&#10;&#10;$$\rlap{--}V_{Total}^{Floc} = \rlap{--} \frac{\pi}{6} d_{Clay}^3 n_{Clay}^\frac{3}{D_{Fractal}}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364.079"/>
  <p:tag name="LATEXADDIN" val="\documentclass{article}&#10;\usepackage{amsmath}&#10;\pagestyle{empty}&#10;\begin{document}&#10;&#10;$$M_{Total}^{Floc} =  M_{H_2O}^{Floc} + M_{Clay}^{Floc}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2560.18"/>
  <p:tag name="LATEXADDIN" val="\documentclass{article}&#10;\usepackage{amsmath}&#10;\pagestyle{empty}&#10;\begin{document}&#10;&#10;$$M_{Water}^{Floc} + M_{Clay}^{Floc} = \rho_{Water} \rlap{--}V_{Water}^{Floc} +  \rho_{Clay} \rlap{--}V_{Clay}^{Floc}  $$&#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106.112"/>
  <p:tag name="LATEXADDIN" val="\documentclass{article}&#10;\usepackage{amsmath}&#10;\pagestyle{empty}&#10;\begin{document}&#10;&#10;$$M_{Water}^{Floc} + M_{Clay}^{Floc} = \rho_{Water} \left( \rlap{--}V_{Total}^{Floc} - \rlap{--}V_{Clay}^{Floc} \right) +  \rho_{Clay} \rlap{--}V_{Clay}^{Floc}  $$&#10;&#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145.107"/>
  <p:tag name="LATEXADDIN" val="\documentclass{article}&#10;\usepackage{amsmath}&#10;\pagestyle{empty}&#10;\begin{document}&#10;&#10;$$M_{Water}^{Floc} + M_{Clay}^{Floc} = \rho_{Water}  \rlap{--}V_{Total}^{Floc}  +  \left(\rho_{Clay} - \rho_{Water}\right) \rlap{--}V_{Clay}^{Floc}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17.9602"/>
  <p:tag name="ORIGINALWIDTH" val="822.6472"/>
  <p:tag name="LATEXADDIN" val="\documentclass{article}&#10;\usepackage{amsmath}&#10;\pagestyle{empty}&#10;\begin{document}&#10;&#10;$$\rho_{Floc} = \frac{M_{Total}^{Floc}}{\rlap{--}V_{Total}^{Floc}}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varepsilon}{\nu} }$$&#10;&#10;&#10;\end{document}"/>
  <p:tag name="IGUANATEXSIZE" val="3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2893.138"/>
  <p:tag name="LATEXADDIN" val="\documentclass{article}&#10;\usepackage{amsmath}&#10;\pagestyle{empty}&#10;\begin{document}&#10;&#10;$$M_{H_2O}^{Floc} + M_{Clay}^{Floc} = \rho_{H_2O}  \rlap{--}V_{Total}^{Floc}  +  \left(\rho_{Clay} - \rho_{H_2O}\right) \rlap{--}V_{Clay}^{Floc}  $$&#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2350.956"/>
  <p:tag name="LATEXADDIN" val="\documentclass{article}&#10;\usepackage{amsmath}&#10;\pagestyle{empty}&#10;\begin{document}&#10;&#10;$$\rho_{Floc} = \frac{\rho_{H_2O}  \rlap{--}V_{Total}^{Floc}  +  \left(\rho_{Clay} - \rho_{H_2O}\right) \rlap{--}V_{Clay}^{Floc}}{\rlap{--}V_{Total}^{Floc}}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2027.746"/>
  <p:tag name="LATEXADDIN" val="\documentclass{article}&#10;\usepackage{amsmath}&#10;\pagestyle{empty}&#10;\begin{document}&#10;&#10;$$\rho_{Floc} - \rho_{H_2O} = \frac{\left(\rho_{Clay} - \rho_{H_2O}\right) \rlap{--}V_{Clay}^{Floc}}{\rlap{--}V_{Total}^{Floc}} $$&#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2027.746"/>
  <p:tag name="LATEXADDIN" val="\documentclass{article}&#10;\usepackage{amsmath}&#10;\pagestyle{empty}&#10;\begin{document}&#10;&#10;$$\rho_{Floc} - \rho_{H_2O} = \frac{\left(\rho_{Clay} - \rho_{H_2O}\right) \rlap{--}V_{Clay}^{Floc}}{\rlap{--}V_{Total}^{Floc}} $$&#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2042.745"/>
  <p:tag name="LATEXADDIN" val="\documentclass{article}&#10;\usepackage{amsmath}&#10;\pagestyle{empty}&#10;\begin{document}&#10;&#10;$$\rho_{Floc} - \rho_{H_2O} = \left(\rho_{Clay} - \rho_{H_2O}\right) \frac{ \rlap{--}V_{Clay}^{Floc}}{\rlap{--}V_{Total}^{Floc}} $$&#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26.4716"/>
  <p:tag name="ORIGINALWIDTH" val="1155.605"/>
  <p:tag name="LATEXADDIN" val="\documentclass{article}&#10;\usepackage{amsmath}&#10;\pagestyle{empty}&#10;\begin{document}&#10;&#10;$$\rlap{--}V_{Clay}^{Floc} = n_{Clay} \frac{\pi}{6} d_{Clay}^3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26.4716"/>
  <p:tag name="ORIGINALWIDTH" val="860.8923"/>
  <p:tag name="LATEXADDIN" val="\documentclass{article}&#10;\usepackage{amsmath}&#10;\pagestyle{empty}&#10;\begin{document}&#10;&#10;$$\rlap{--}V_{Total}^{Floc} = \frac{\pi}{6} d_{Floc}^3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434.9456"/>
  <p:tag name="ORIGINALWIDTH" val="1452.568"/>
  <p:tag name="LATEXADDIN" val="\documentclass{article}&#10;\usepackage{amsmath}&#10;\pagestyle{empty}&#10;\begin{document}&#10;&#10;$$\left(\frac{\rlap{--}V_{Total}^{Floc}}{\frac{\pi}{6} d_{Clay}^3}\right)^\frac{D_{Fractal}}{3} =  n_{Clay} $$&#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878.14"/>
  <p:tag name="LATEXADDIN" val="\documentclass{article}&#10;\usepackage{amsmath}&#10;\pagestyle{empty}&#10;\begin{document}&#10;&#10;$$\rho_{Floc} - \rho_{H_2O} = \left(\rho_{Clay} - \rho_{H_2O}\right) \frac{  d_{Clay}^3  \left(\frac{ d_{Floc}^3}{ d_{Clay}^3}\right)^\frac{D_{Fractal}}{3}}{ d_{Floc}^3 } $$&#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434.9456"/>
  <p:tag name="ORIGINALWIDTH" val="1376.828"/>
  <p:tag name="LATEXADDIN" val="\documentclass{article}&#10;\usepackage{amsmath}&#10;\pagestyle{empty}&#10;\begin{document}&#10;&#10;$$n_{Clay} = \left(\frac{ d_{Floc}^3}{ d_{Clay}^3}\right)^\frac{D_{Fractal}}{3} $$&#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34.9456"/>
  <p:tag name="ORIGINALWIDTH" val="1805.024"/>
  <p:tag name="LATEXADDIN" val="\documentclass{article}&#10;\usepackage{amsmath}&#10;\pagestyle{empty}&#10;\begin{document}&#10;&#10;$$\rlap{--}V_{Clay}^{Floc} = \frac{\pi}{6} d_{Clay}^3  \left(\frac{ d_{Floc}^3}{ d_{Clay}^3}\right)^\frac{D_{Fractal}}{3} $$&#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878.14"/>
  <p:tag name="LATEXADDIN" val="\documentclass{article}&#10;\usepackage{amsmath}&#10;\pagestyle{empty}&#10;\begin{document}&#10;&#10;$$\rho_{Floc} - \rho_{H_2O} = \left(\rho_{Clay} - \rho_{H_2O}\right) \frac{  d_{Clay}^3  \left(\frac{ d_{Floc}^3}{ d_{Clay}^3}\right)^\frac{D_{Fractal}}{3}}{ d_{Floc}^3 } $$&#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2}{18 \nu_{H_2O}}&#10;\frac{ \left( \rho_{Floc_0} - \rho_{H_2O} \right)}{\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2}{18 \Phi \nu_{H_2O}}&#10;\frac{ \rho_{Floc_0} - \rho_{H_2O}}{\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175.853"/>
  <p:tag name="LATEXADDIN" val="\documentclass{article}&#10;\usepackage{amsmath}&#10;\pagestyle{empty}&#10;\begin{document}&#10;&#10;&#10;$$\varepsilon_{Max} \cong \Pi_{Plate}\frac{ \left(  V \right)^3}{W_{Plate}}$$&#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Gt \alpha$$&#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809"/>
  <p:tag name="LATEXADDIN" val="\documentclass{article}&#10;\usepackage{amsmath}&#10;\pagestyle{empty}&#10;\begin{document}&#10;&#10;$$- \frac{3}{2} \left( \Lambda^2 - \Lambda_0^2 \right) = - k \pi d_P^2 Gt \alpha$$&#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Gt = \frac{3}{2} \frac{\left( \Lambda^2 - \Lambda_0^2 \right)}{k \pi d_P^2 \alpha}$$&#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Gt d_P^2 \alpha$$&#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Gt \alpha \right)^\frac{3}{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 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239564</TotalTime>
  <Words>4215</Words>
  <Application>Microsoft Office PowerPoint</Application>
  <PresentationFormat>On-screen Show (4:3)</PresentationFormat>
  <Paragraphs>495</Paragraphs>
  <Slides>76</Slides>
  <Notes>37</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76</vt:i4>
      </vt:variant>
    </vt:vector>
  </HeadingPairs>
  <TitlesOfParts>
    <vt:vector size="86" baseType="lpstr">
      <vt:lpstr>Arial</vt:lpstr>
      <vt:lpstr>Cambria Math</vt:lpstr>
      <vt:lpstr>Candara</vt:lpstr>
      <vt:lpstr>Helvetica</vt:lpstr>
      <vt:lpstr>Symbol</vt:lpstr>
      <vt:lpstr>Times New Roman</vt:lpstr>
      <vt:lpstr>Wingdings</vt:lpstr>
      <vt:lpstr>Lecture 4540 2015</vt:lpstr>
      <vt:lpstr>Lecture 4540 2016</vt:lpstr>
      <vt:lpstr>Equation</vt:lpstr>
      <vt:lpstr>Flocculation Model</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Primary particle does not attach to a large floc in uniform shear* (edge of knowledge alert)</vt:lpstr>
      <vt:lpstr>Similar size flocs can collide and attach* (edge of knowledge alert)</vt:lpstr>
      <vt:lpstr>Wait! How do the coagulant nanoparticles get to the clay?</vt:lpstr>
      <vt:lpstr>Flocculation models based on geometry and stickiness of nanoparticles can predict performance</vt:lpstr>
      <vt:lpstr>Human hair is 50 mm in diameter</vt:lpstr>
      <vt:lpstr>Sizes of a few particles</vt:lpstr>
      <vt:lpstr>How much coagulant should we add?</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Clay + Coagulant nanoparticle density (clay dominates)</vt:lpstr>
      <vt:lpstr>Clay + Coagulant nanoparticle density (clay dominates)</vt:lpstr>
      <vt:lpstr>Clay + Coagulant nanoparticle density (clay dominates)</vt:lpstr>
      <vt:lpstr>Clay + Coagulant nanoparticle density (clay dominates)</vt:lpstr>
      <vt:lpstr>What happens as coagulant dose increases?</vt:lpstr>
      <vt:lpstr>Floc Density Hypotheses (fluffy flocs)</vt:lpstr>
      <vt:lpstr>PowerPoint Presentation</vt:lpstr>
      <vt:lpstr>Buoyant Density of Flocs </vt:lpstr>
      <vt:lpstr>Fractal Terminal Velocity Equations</vt:lpstr>
      <vt:lpstr>Floc Terminal Velocity</vt:lpstr>
      <vt:lpstr>Collision Model of the Flocculation Process</vt:lpstr>
      <vt:lpstr>Average distance between particles is the cube root of the volume occupied (L)</vt:lpstr>
      <vt:lpstr>Particle collisions in flocculators (and rapid mix units!) are dominated by viscous shear</vt:lpstr>
      <vt:lpstr>PowerPoint Presentation</vt:lpstr>
      <vt:lpstr>Coiled Tube Flocculation Residual Turbidity Analyzer</vt:lpstr>
      <vt:lpstr>Separation Distance Scaling</vt:lpstr>
      <vt:lpstr>Floc model for viscous dominated collisions</vt:lpstr>
      <vt:lpstr>Model predictions?</vt:lpstr>
      <vt:lpstr>Primary particle concentration</vt:lpstr>
      <vt:lpstr>Surface Water often has Natural Organic Matter (NOM)</vt:lpstr>
      <vt:lpstr>PowerPoint Presentation</vt:lpstr>
      <vt:lpstr>Calculating attachment efficiency</vt:lpstr>
      <vt:lpstr>There are 3 possible initial points of contact that can lead to attachment </vt:lpstr>
      <vt:lpstr>Dissolved organic matter changes flocculation</vt:lpstr>
      <vt:lpstr>Settled water turbidity can be predicted!</vt:lpstr>
      <vt:lpstr>The flocculation model is far from complete </vt:lpstr>
      <vt:lpstr>4 major assumptions of the AguaClara Hydraulic Flocculation Model</vt:lpstr>
      <vt:lpstr>What does Gt mean?</vt:lpstr>
      <vt:lpstr>Fractal Flocculation Conclusions</vt:lpstr>
      <vt:lpstr>Review</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Comparison of classic and hypothesized collision models</vt:lpstr>
      <vt:lpstr>Classic Models: Relative velocity scales with diameter</vt:lpstr>
      <vt:lpstr>Diameter Scaling</vt:lpstr>
      <vt:lpstr>Relative velocities appear to scale with average separation distance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6823</cp:revision>
  <dcterms:created xsi:type="dcterms:W3CDTF">2009-05-27T15:44:15Z</dcterms:created>
  <dcterms:modified xsi:type="dcterms:W3CDTF">2020-06-17T21:02:15Z</dcterms:modified>
</cp:coreProperties>
</file>